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7.jpeg" ContentType="image/jpeg"/>
  <Override PartName="/ppt/media/image28.jpeg" ContentType="image/jpeg"/>
  <Override PartName="/ppt/media/image1.png" ContentType="image/png"/>
  <Override PartName="/ppt/media/image2.png" ContentType="image/png"/>
  <Override PartName="/ppt/media/image9.jpeg" ContentType="image/jpeg"/>
  <Override PartName="/ppt/media/image17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8.jpeg" ContentType="image/jpeg"/>
  <Override PartName="/ppt/media/image34.jpeg" ContentType="image/jpeg"/>
  <Override PartName="/ppt/media/image6.png" ContentType="image/pn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45" name="" descr=""/>
          <p:cNvPicPr/>
          <p:nvPr/>
        </p:nvPicPr>
        <p:blipFill>
          <a:blip r:embed="rId2"/>
          <a:stretch/>
        </p:blipFill>
        <p:spPr>
          <a:xfrm>
            <a:off x="2176200" y="1447920"/>
            <a:ext cx="6016320" cy="4800240"/>
          </a:xfrm>
          <a:prstGeom prst="rect">
            <a:avLst/>
          </a:prstGeom>
          <a:ln>
            <a:noFill/>
          </a:ln>
        </p:spPr>
      </p:pic>
      <p:pic>
        <p:nvPicPr>
          <p:cNvPr id="46" name="" descr=""/>
          <p:cNvPicPr/>
          <p:nvPr/>
        </p:nvPicPr>
        <p:blipFill>
          <a:blip r:embed="rId3"/>
          <a:stretch/>
        </p:blipFill>
        <p:spPr>
          <a:xfrm>
            <a:off x="2176200" y="1447920"/>
            <a:ext cx="6016320" cy="480024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/>
          <a:p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/>
          <a:p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89" name="" descr=""/>
          <p:cNvPicPr/>
          <p:nvPr/>
        </p:nvPicPr>
        <p:blipFill>
          <a:blip r:embed="rId2"/>
          <a:stretch/>
        </p:blipFill>
        <p:spPr>
          <a:xfrm>
            <a:off x="2176200" y="1447920"/>
            <a:ext cx="6016320" cy="4800240"/>
          </a:xfrm>
          <a:prstGeom prst="rect">
            <a:avLst/>
          </a:prstGeom>
          <a:ln>
            <a:noFill/>
          </a:ln>
        </p:spPr>
      </p:pic>
      <p:pic>
        <p:nvPicPr>
          <p:cNvPr id="90" name="" descr=""/>
          <p:cNvPicPr/>
          <p:nvPr/>
        </p:nvPicPr>
        <p:blipFill>
          <a:blip r:embed="rId3"/>
          <a:stretch/>
        </p:blipFill>
        <p:spPr>
          <a:xfrm>
            <a:off x="2176200" y="1447920"/>
            <a:ext cx="6016320" cy="480024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40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00000" dist="15000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00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572314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Образец заголовка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subTitle"/>
          </p:nvPr>
        </p:nvSpPr>
        <p:spPr>
          <a:xfrm>
            <a:off x="1432440" y="1850040"/>
            <a:ext cx="7406280" cy="1752120"/>
          </a:xfrm>
          <a:prstGeom prst="rect">
            <a:avLst/>
          </a:prstGeom>
        </p:spPr>
        <p:txBody>
          <a:bodyPr lIns="90000" rIns="90000" tIns="0" bIns="45000"/>
          <a:p>
            <a:pPr marL="27360">
              <a:lnSpc>
                <a:spcPct val="100000"/>
              </a:lnSpc>
            </a:pPr>
            <a:r>
              <a:rPr lang="ru-RU" sz="2600" spc="-1" strike="noStrike">
                <a:solidFill>
                  <a:srgbClr val="36130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Образец подзаголовка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lang="ru-RU" sz="1200" spc="-1" strike="noStrike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22.3.19</a:t>
            </a:r>
            <a:endParaRPr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fld id="{953C92B1-A1EA-41FC-940C-2487D002C4CA}" type="slidenum">
              <a:rPr lang="ru-RU" sz="1200" spc="-1" strike="noStrike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&lt;номер&gt;</a:t>
            </a:fld>
            <a:endParaRPr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" name="CustomShape 11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lin ang="0"/>
          </a:gradFill>
          <a:ln w="2160">
            <a:solidFill>
              <a:schemeClr val="accent1">
                <a:shade val="90000"/>
                <a:satMod val="110000"/>
                <a:alpha val="6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CustomShape 12"/>
          <p:cNvSpPr/>
          <p:nvPr/>
        </p:nvSpPr>
        <p:spPr>
          <a:xfrm>
            <a:off x="1157040" y="1344960"/>
            <a:ext cx="63720" cy="63720"/>
          </a:xfrm>
          <a:prstGeom prst="ellipse">
            <a:avLst/>
          </a:prstGeom>
          <a:noFill/>
          <a:ln w="12600">
            <a:solidFill>
              <a:schemeClr val="accent1">
                <a:shade val="75000"/>
                <a:alpha val="6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Для правки структуры щёлкните мышью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Второй уровень структуры</a:t>
            </a:r>
            <a:endParaRPr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Третий уровень структуры</a:t>
            </a:r>
            <a:endParaRPr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Четвёртый уровень структуры</a:t>
            </a:r>
            <a:endParaRPr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Пятый уровень структуры</a:t>
            </a:r>
            <a:endParaRPr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Шестой уровень структуры</a:t>
            </a:r>
            <a:endParaRPr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Седьмой уровень структуры</a:t>
            </a:r>
            <a:endParaRPr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8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40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9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00000" dist="15000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0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1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00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2" name="PlaceHolder 6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572314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Образец заголовка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53" name="PlaceHolder 7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90000" rIns="90000" tIns="45000" bIns="4500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Для правки структуры щёлкните мышью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Второй уровень структуры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Третий уровень структуры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Четвёртый уровень структуры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Пятый уровень структуры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Шестой уровень структуры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Седьмой уровень структурыОбразец текста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1" marL="640080" indent="-237240">
              <a:lnSpc>
                <a:spcPct val="100000"/>
              </a:lnSpc>
              <a:buClr>
                <a:srgbClr val="3891a7"/>
              </a:buClr>
              <a:buFont typeface="Verdana"/>
              <a:buChar char="◦"/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Второй уровень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2" marL="887040" indent="-228240">
              <a:lnSpc>
                <a:spcPct val="100000"/>
              </a:lnSpc>
              <a:buClr>
                <a:srgbClr val="feb80a"/>
              </a:buClr>
              <a:buFont typeface="Wingdings 2" charset="2"/>
              <a:buChar char=""/>
            </a:pP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Третий уровень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3" marL="1097280" indent="-173520">
              <a:lnSpc>
                <a:spcPct val="100000"/>
              </a:lnSpc>
              <a:buClr>
                <a:srgbClr val="c32d2e"/>
              </a:buClr>
              <a:buFont typeface="Wingdings 2" charset="2"/>
              <a:buChar char="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Четвертый уровень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lvl="4" marL="1298520" indent="-182520">
              <a:lnSpc>
                <a:spcPct val="100000"/>
              </a:lnSpc>
              <a:buClr>
                <a:srgbClr val="84aa33"/>
              </a:buClr>
              <a:buFont typeface="Wingdings 2" charset="2"/>
              <a:buChar char="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Пятый уровень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54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lang="ru-RU" sz="1200" spc="-1" strike="noStrike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22.3.19</a:t>
            </a:r>
            <a:endParaRPr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5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6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fld id="{87C7254E-D406-4280-A30E-F4393D591DFD}" type="slidenum">
              <a:rPr lang="ru-RU" sz="1200" spc="-1" strike="noStrike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&lt;номер&gt;</a:t>
            </a:fld>
            <a:endParaRPr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1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slideLayout" Target="../slideLayouts/slideLayout13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13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slideLayout" Target="../slideLayouts/slideLayout13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13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slideLayout" Target="../slideLayouts/slideLayout13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34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1187640" y="1124640"/>
            <a:ext cx="7478280" cy="2552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just">
              <a:lnSpc>
                <a:spcPct val="100000"/>
              </a:lnSpc>
            </a:pPr>
            <a:r>
              <a:rPr lang="ru-RU" sz="40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«Основные закономерности и психологические особенности  развития детей дошкольного возраста»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92" name="TextShape 2"/>
          <p:cNvSpPr txBox="1"/>
          <p:nvPr/>
        </p:nvSpPr>
        <p:spPr>
          <a:xfrm>
            <a:off x="1259640" y="3861000"/>
            <a:ext cx="3600000" cy="1515240"/>
          </a:xfrm>
          <a:prstGeom prst="rect">
            <a:avLst/>
          </a:prstGeom>
          <a:noFill/>
          <a:ln>
            <a:noFill/>
          </a:ln>
        </p:spPr>
        <p:txBody>
          <a:bodyPr lIns="90000" rIns="90000" tIns="0" bIns="45000"/>
          <a:p>
            <a:pPr marL="27360">
              <a:lnSpc>
                <a:spcPct val="100000"/>
              </a:lnSpc>
            </a:pPr>
            <a:r>
              <a:rPr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Презентацию подготовила  педагог-психолог МБДОУ «Ромашка» с. Каменоломня: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360">
              <a:lnSpc>
                <a:spcPct val="100000"/>
              </a:lnSpc>
            </a:pP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7360">
              <a:lnSpc>
                <a:spcPct val="100000"/>
              </a:lnSpc>
            </a:pPr>
            <a:r>
              <a:rPr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Перстенюк Татьяна Сергеевна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3" name="Picture 2" descr=""/>
          <p:cNvPicPr/>
          <p:nvPr/>
        </p:nvPicPr>
        <p:blipFill>
          <a:blip r:embed="rId1"/>
          <a:srcRect l="-9318" t="1756" r="12617" b="-1756"/>
          <a:stretch/>
        </p:blipFill>
        <p:spPr>
          <a:xfrm>
            <a:off x="6588360" y="5157360"/>
            <a:ext cx="2231640" cy="1536120"/>
          </a:xfrm>
          <a:prstGeom prst="rect">
            <a:avLst/>
          </a:prstGeom>
          <a:ln>
            <a:noFill/>
          </a:ln>
          <a:effectLst>
            <a:glow rad="673100">
              <a:schemeClr val="bg1">
                <a:alpha val="5000"/>
              </a:schemeClr>
            </a:glow>
            <a:softEdge rad="127000"/>
          </a:effectLst>
        </p:spPr>
      </p:pic>
      <p:pic>
        <p:nvPicPr>
          <p:cNvPr id="94" name="Picture 3" descr=""/>
          <p:cNvPicPr/>
          <p:nvPr/>
        </p:nvPicPr>
        <p:blipFill>
          <a:blip r:embed="rId2"/>
          <a:srcRect l="9735" t="0" r="-9735" b="0"/>
          <a:stretch/>
        </p:blipFill>
        <p:spPr>
          <a:xfrm>
            <a:off x="5580000" y="3475800"/>
            <a:ext cx="2417040" cy="1610640"/>
          </a:xfrm>
          <a:prstGeom prst="rect">
            <a:avLst/>
          </a:prstGeom>
          <a:ln>
            <a:noFill/>
          </a:ln>
          <a:effectLst>
            <a:glow rad="317500">
              <a:schemeClr val="bg1">
                <a:alpha val="32000"/>
              </a:schemeClr>
            </a:glow>
            <a:softEdge rad="101600"/>
          </a:effectLst>
        </p:spPr>
      </p:pic>
      <p:pic>
        <p:nvPicPr>
          <p:cNvPr id="95" name="Picture 4" descr=""/>
          <p:cNvPicPr/>
          <p:nvPr/>
        </p:nvPicPr>
        <p:blipFill>
          <a:blip r:embed="rId3"/>
          <a:srcRect l="10188" t="9438" r="-10188" b="-9438"/>
          <a:stretch/>
        </p:blipFill>
        <p:spPr>
          <a:xfrm>
            <a:off x="5045760" y="5236920"/>
            <a:ext cx="1742760" cy="1158840"/>
          </a:xfrm>
          <a:prstGeom prst="rect">
            <a:avLst/>
          </a:prstGeom>
          <a:ln>
            <a:noFill/>
          </a:ln>
          <a:effectLst>
            <a:glow rad="38100">
              <a:schemeClr val="bg1">
                <a:alpha val="73000"/>
              </a:schemeClr>
            </a:glow>
            <a:softEdge rad="114300"/>
          </a:effectLst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Дошкольное детство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97" name="TextShape 2"/>
          <p:cNvSpPr txBox="1"/>
          <p:nvPr/>
        </p:nvSpPr>
        <p:spPr>
          <a:xfrm>
            <a:off x="971640" y="1447920"/>
            <a:ext cx="796176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</a:t>
            </a: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Дошкольное детство — один из самых важных этапов жизни ребенка. В период дошкольного детства ребенок активно познает окружающий мир, накапливает новый опыт и учится строить отношения в разных сферах.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Л. С. Выготский предложил возрастную периодизацию, в основе которой лежит теория стабильного возраста и кризисов в развитии. Опираясь на эту теорию, можно выделить определенные возрастные периоды.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1403640" y="548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Возрастная периодизация по Л.С. Выготскому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>
              <a:lnSpc>
                <a:spcPct val="100000"/>
              </a:lnSpc>
            </a:pP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Новорожденность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Младенчество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Дошкольный возраст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Возрастная периодизация в рамках теории Д.Б. Эльконина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01" name="TextShape 2"/>
          <p:cNvSpPr txBox="1"/>
          <p:nvPr/>
        </p:nvSpPr>
        <p:spPr>
          <a:xfrm>
            <a:off x="1390680" y="1457280"/>
            <a:ext cx="7596000" cy="2448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Исследования  Д. Б. Эльконина позволили составить периодизацию на основе выделения социальной ситуации развития и ведущей деятельности возраста: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02" name="CustomShape 3"/>
          <p:cNvSpPr/>
          <p:nvPr/>
        </p:nvSpPr>
        <p:spPr>
          <a:xfrm>
            <a:off x="1390680" y="3645000"/>
            <a:ext cx="7596000" cy="244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CustomShape 4"/>
          <p:cNvSpPr/>
          <p:nvPr/>
        </p:nvSpPr>
        <p:spPr>
          <a:xfrm>
            <a:off x="2304000" y="3384000"/>
            <a:ext cx="6424560" cy="109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Младенчество – </a:t>
            </a:r>
            <a:r>
              <a:rPr i="1" lang="ru-RU" sz="22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эмоциональное общение</a:t>
            </a: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;</a:t>
            </a:r>
            <a:endParaRPr lang="ru-RU" sz="2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– </a:t>
            </a:r>
            <a:r>
              <a:rPr i="1" lang="ru-RU" sz="22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предметная</a:t>
            </a: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;</a:t>
            </a:r>
            <a:endParaRPr lang="ru-RU" sz="2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Дошкольный возраст -  </a:t>
            </a:r>
            <a:r>
              <a:rPr i="1" lang="ru-RU" sz="22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игра</a:t>
            </a: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;</a:t>
            </a:r>
            <a:endParaRPr lang="ru-RU" sz="2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CustomShape 5"/>
          <p:cNvSpPr/>
          <p:nvPr/>
        </p:nvSpPr>
        <p:spPr>
          <a:xfrm>
            <a:off x="1414800" y="4597920"/>
            <a:ext cx="7596000" cy="1978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Появление деятельности он связывает с определенным уровнем психического развития ребенка, с его возможностями. Виды деятельности постепенно сменяют друг друга.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06" name="TextShape 2"/>
          <p:cNvSpPr txBox="1"/>
          <p:nvPr/>
        </p:nvSpPr>
        <p:spPr>
          <a:xfrm>
            <a:off x="1620360" y="1466280"/>
            <a:ext cx="6983640" cy="14767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</a:t>
            </a: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(др.-греч. κρίσις – решение; поворотный пункт) — переворот, пора переходного состояния, перелом, состояние, при котором существующие средства достижения целей становятся неадекватными, в результате чего возникают непредсказуемые ситуации.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07" name="CustomShape 3"/>
          <p:cNvSpPr/>
          <p:nvPr/>
        </p:nvSpPr>
        <p:spPr>
          <a:xfrm>
            <a:off x="1475640" y="3056040"/>
            <a:ext cx="7200360" cy="350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Л.С. Выготский рассматривает динамику переходов от одного возраста к другому. На разных этапах изменения в детской психике могут происходить медленно и постепенно, а могут – быстро и резко. Д.Б. Эльконин развил представления Л.С. Выготского о детском развитии.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CustomShape 4"/>
          <p:cNvSpPr/>
          <p:nvPr/>
        </p:nvSpPr>
        <p:spPr>
          <a:xfrm>
            <a:off x="1691640" y="1412640"/>
            <a:ext cx="6984360" cy="1583640"/>
          </a:xfrm>
          <a:prstGeom prst="rect">
            <a:avLst/>
          </a:prstGeom>
          <a:noFill/>
          <a:ln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10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«К каждой точке своего развития ребенок подходит с известным расхождением между тем, что он усвоил из системы отношений человек – человек, и тем, что он усвоил из системы отношений человек – предмет. Как раз моменты, когда это расхождение принимает наибольшую величину, и называются кризисами, после которых идет развитие той стороны, которая отставала в предшествующий период. Но каждая из сторон подготавливает развитие другой».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CustomShape 1"/>
          <p:cNvSpPr/>
          <p:nvPr/>
        </p:nvSpPr>
        <p:spPr>
          <a:xfrm>
            <a:off x="2483640" y="404640"/>
            <a:ext cx="4968360" cy="64764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ru-RU" sz="28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Классификация кризиса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CustomShape 2"/>
          <p:cNvSpPr/>
          <p:nvPr/>
        </p:nvSpPr>
        <p:spPr>
          <a:xfrm>
            <a:off x="4973400" y="2939400"/>
            <a:ext cx="179640" cy="5036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3" name="CustomShape 3"/>
          <p:cNvSpPr/>
          <p:nvPr/>
        </p:nvSpPr>
        <p:spPr>
          <a:xfrm>
            <a:off x="2988000" y="1196640"/>
            <a:ext cx="179640" cy="503640"/>
          </a:xfrm>
          <a:prstGeom prst="downArrow">
            <a:avLst>
              <a:gd name="adj1" fmla="val 50000"/>
              <a:gd name="adj2" fmla="val 50000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4" name="CustomShape 4"/>
          <p:cNvSpPr/>
          <p:nvPr/>
        </p:nvSpPr>
        <p:spPr>
          <a:xfrm>
            <a:off x="4968000" y="1196640"/>
            <a:ext cx="179640" cy="503640"/>
          </a:xfrm>
          <a:prstGeom prst="downArrow">
            <a:avLst>
              <a:gd name="adj1" fmla="val 50000"/>
              <a:gd name="adj2" fmla="val 50000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5" name="CustomShape 5"/>
          <p:cNvSpPr/>
          <p:nvPr/>
        </p:nvSpPr>
        <p:spPr>
          <a:xfrm>
            <a:off x="4254480" y="1845000"/>
            <a:ext cx="1583640" cy="90648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3 лет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CustomShape 6"/>
          <p:cNvSpPr/>
          <p:nvPr/>
        </p:nvSpPr>
        <p:spPr>
          <a:xfrm>
            <a:off x="2051640" y="1845000"/>
            <a:ext cx="1583640" cy="92736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1 года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7" name="CustomShape 7"/>
          <p:cNvSpPr/>
          <p:nvPr/>
        </p:nvSpPr>
        <p:spPr>
          <a:xfrm>
            <a:off x="6516360" y="1845000"/>
            <a:ext cx="1583640" cy="90648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Кризис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i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7 лет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CustomShape 8"/>
          <p:cNvSpPr/>
          <p:nvPr/>
        </p:nvSpPr>
        <p:spPr>
          <a:xfrm>
            <a:off x="2753640" y="2925000"/>
            <a:ext cx="179640" cy="518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9" name="CustomShape 9"/>
          <p:cNvSpPr/>
          <p:nvPr/>
        </p:nvSpPr>
        <p:spPr>
          <a:xfrm>
            <a:off x="7028640" y="1209600"/>
            <a:ext cx="179640" cy="490680"/>
          </a:xfrm>
          <a:prstGeom prst="downArrow">
            <a:avLst>
              <a:gd name="adj1" fmla="val 50000"/>
              <a:gd name="adj2" fmla="val 50000"/>
            </a:avLst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10"/>
          <p:cNvSpPr/>
          <p:nvPr/>
        </p:nvSpPr>
        <p:spPr>
          <a:xfrm>
            <a:off x="7231320" y="2939400"/>
            <a:ext cx="179640" cy="5036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1" name="CustomShape 11"/>
          <p:cNvSpPr/>
          <p:nvPr/>
        </p:nvSpPr>
        <p:spPr>
          <a:xfrm>
            <a:off x="1187640" y="3501000"/>
            <a:ext cx="2448000" cy="3168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r>
              <a:rPr i="1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Связан с увеличением возможностей ребенка и появлением новых потребностей. Всплеск самостоятельности, появление аффективных реакций. Аффективные вспышки как реакция на непонимание со стороны взрослых. Главное приобретение переходного периода – своеобразная детская речь, называемая Л.С. Выготским автономной. Она значительно отличается от взрослой речи и по звуковой форме. Слова становятся многозначными и ситуативными</a:t>
            </a:r>
            <a:r>
              <a:rPr i="1" lang="ru-RU" sz="1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.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CustomShape 12"/>
          <p:cNvSpPr/>
          <p:nvPr/>
        </p:nvSpPr>
        <p:spPr>
          <a:xfrm>
            <a:off x="3834000" y="3501000"/>
            <a:ext cx="2448000" cy="3168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i="1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Граница между ранним и дошкольным возрастом – один из наиболее трудных моментов в жизни ребенка. Это разрушение, пересмотр старой системы социальных отношений, кризис выделения своего «Я», по Д.Б. Эльконину. Ребенок, отделяясь от взрослых, пытается установить с ними новые, более глубокие отношения. Появление феномена «Я сам», по Выготскому это новообразование «внешнее Я сам».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CustomShape 13"/>
          <p:cNvSpPr/>
          <p:nvPr/>
        </p:nvSpPr>
        <p:spPr>
          <a:xfrm>
            <a:off x="6444360" y="3501000"/>
            <a:ext cx="2448000" cy="3168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r>
              <a:rPr i="1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Может начаться в 7 лет, а может сместиться к 6 или 8 годам. Открытие значения новой социальной позиции – позиции школьника, связанной с выполнением высоко ценимой взрослыми учебной работы. Формирование соответствующей внутренней позиции коренным образом меняет его самосознание. Как считает Л.И. Божович – это период рождения соц. «Я» ребенка. Изменение самосознания приводит к переоценке ценностей.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</a:t>
            </a:r>
            <a:r>
              <a:rPr i="1"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 1 до 3 лет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25" name="TextShape 2"/>
          <p:cNvSpPr txBox="1"/>
          <p:nvPr/>
        </p:nvSpPr>
        <p:spPr>
          <a:xfrm>
            <a:off x="1403640" y="1700640"/>
            <a:ext cx="4104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</a:t>
            </a: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Исследователи определяют ранний возраст как период быстрого формирования всех свойственных человеку психофизиологических процессов. </a:t>
            </a: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У ребенка быстро меняются антропологические показатели: вес, рост, размеры окружности головы и грудной клетки; начинают усиленно функционировать все жизнеобеспечивающие системы организма; прогрессируют темп, последовательность и качество движений; совершенствуется мышечный аппарат; появляются зубы.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26" name="Picture 2" descr=""/>
          <p:cNvPicPr/>
          <p:nvPr/>
        </p:nvPicPr>
        <p:blipFill>
          <a:blip r:embed="rId1"/>
          <a:stretch/>
        </p:blipFill>
        <p:spPr>
          <a:xfrm>
            <a:off x="5580000" y="2421000"/>
            <a:ext cx="3173400" cy="216000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</a:t>
            </a:r>
            <a:r>
              <a:rPr i="1"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 1 до 3 лет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28" name="TextShape 2"/>
          <p:cNvSpPr txBox="1"/>
          <p:nvPr/>
        </p:nvSpPr>
        <p:spPr>
          <a:xfrm>
            <a:off x="1403640" y="1700640"/>
            <a:ext cx="3888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Ситуативно-личностное общение оказывает огромное влияние на психическое развитие младенца.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Во-первых , благодаря субъектному, личностному отношению взрослого младенец начинает выделять самого себя как отдельного субъекта общения; у него складывается положительное самоощущение, которое является первичной формой самосознания. 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29" name="Picture 2" descr=""/>
          <p:cNvPicPr/>
          <p:nvPr/>
        </p:nvPicPr>
        <p:blipFill>
          <a:blip r:embed="rId1"/>
          <a:stretch/>
        </p:blipFill>
        <p:spPr>
          <a:xfrm>
            <a:off x="5940000" y="2781000"/>
            <a:ext cx="2016000" cy="137196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  <p:pic>
        <p:nvPicPr>
          <p:cNvPr id="130" name="Picture 2" descr=""/>
          <p:cNvPicPr/>
          <p:nvPr/>
        </p:nvPicPr>
        <p:blipFill>
          <a:blip r:embed="rId2"/>
          <a:stretch/>
        </p:blipFill>
        <p:spPr>
          <a:xfrm>
            <a:off x="5580000" y="2421000"/>
            <a:ext cx="3173400" cy="216000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</a:t>
            </a:r>
            <a:r>
              <a:rPr i="1"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 1 до 3 лет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1403640" y="1700640"/>
            <a:ext cx="3888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Во-вторых , к концу первого полугодия формируются аффективно-личностные связи с близкими взрослыми, которые становятся ос новой дальнейшего развития ребенка. 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В-третьих , эмоциональное общение со взрослым стимулирует познавательную активность младенца, направленную на окружающие предметы, и способствует становлению действий, направленных на схватывание и удержание предмета (акта хватания). Появление этих действий и интереса к предметам знаменует окончание первой половины младенчества и переход к новому этапу психического развития ребенка.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33" name="Picture 2" descr=""/>
          <p:cNvPicPr/>
          <p:nvPr/>
        </p:nvPicPr>
        <p:blipFill>
          <a:blip r:embed="rId1"/>
          <a:stretch/>
        </p:blipFill>
        <p:spPr>
          <a:xfrm>
            <a:off x="5580000" y="2421000"/>
            <a:ext cx="3173400" cy="216000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</a:t>
            </a:r>
            <a:r>
              <a:rPr i="1"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 1 до 3 лет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35" name="TextShape 2"/>
          <p:cNvSpPr txBox="1"/>
          <p:nvPr/>
        </p:nvSpPr>
        <p:spPr>
          <a:xfrm>
            <a:off x="1403640" y="1700640"/>
            <a:ext cx="4176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 втором полугодии меняются отношения ребенка со взрослыми: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</a:t>
            </a:r>
            <a:r>
              <a:rPr i="1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Младенец начинает по-разному реагировать на отрицательные и положительные воздействия взрослого;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i="1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Дети демонстрируют качественно различное отношение к близ ким и посторонним взрослым: по отношению к близким взрослым устанавливаются и ярко проявляются аффективно-личностные связи; к посторонним взрослым ребенок испытывает недоверие и страх;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36" name="Picture 2" descr=""/>
          <p:cNvPicPr/>
          <p:nvPr/>
        </p:nvPicPr>
        <p:blipFill>
          <a:blip r:embed="rId1"/>
          <a:stretch/>
        </p:blipFill>
        <p:spPr>
          <a:xfrm>
            <a:off x="5580000" y="2421000"/>
            <a:ext cx="3173400" cy="216000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Ранний возраст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</a:t>
            </a:r>
            <a:r>
              <a:rPr i="1"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 1 до 3 лет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38" name="TextShape 2"/>
          <p:cNvSpPr txBox="1"/>
          <p:nvPr/>
        </p:nvSpPr>
        <p:spPr>
          <a:xfrm>
            <a:off x="1403640" y="1700640"/>
            <a:ext cx="417600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 втором полугодии меняются отношения ребенка со взрослыми: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365760" indent="-282960">
              <a:lnSpc>
                <a:spcPct val="100000"/>
              </a:lnSpc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</a:t>
            </a:r>
            <a:r>
              <a:rPr i="1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Отношение ко взрослому определяется удовлетворением потребности ребенка в практическом сотрудничестве. Второе полугодие является подготовительным периодом к активной речи. В этот период интенсивно развивается фонематический слух и предречевые вокализации младенца, в которых начинает преобладать лепетное говорение. Важными условиями появления лепета и подготовки к речи являются насыщение слышимой речью в присутствии взрослого и эмоциональный контакт с ним. </a:t>
            </a:r>
            <a:r>
              <a:rPr i="1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i="1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На этом этапе развивается представление ребенка о себе. На основе положительного самоощущения и манипулятивной деятельности складывается представление о самом себе как о субъекте практической деятельности, то есть как об источнике собственных действий.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>
              <a:lnSpc>
                <a:spcPct val="100000"/>
              </a:lnSpc>
            </a:pP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39" name="Picture 2" descr=""/>
          <p:cNvPicPr/>
          <p:nvPr/>
        </p:nvPicPr>
        <p:blipFill>
          <a:blip r:embed="rId1"/>
          <a:stretch/>
        </p:blipFill>
        <p:spPr>
          <a:xfrm>
            <a:off x="5580000" y="2421000"/>
            <a:ext cx="3173400" cy="2160000"/>
          </a:xfrm>
          <a:prstGeom prst="rect">
            <a:avLst/>
          </a:prstGeom>
          <a:ln>
            <a:noFill/>
          </a:ln>
          <a:effectLst>
            <a:glow rad="838200">
              <a:schemeClr val="bg1">
                <a:alpha val="74000"/>
              </a:schemeClr>
            </a:glow>
            <a:softEdge rad="101600"/>
          </a:effectLst>
        </p:spPr>
      </p:pic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Психологические особенности детей младшего дошкольного возраста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41" name="TextShape 2"/>
          <p:cNvSpPr txBox="1"/>
          <p:nvPr/>
        </p:nvSpPr>
        <p:spPr>
          <a:xfrm>
            <a:off x="1403640" y="1917000"/>
            <a:ext cx="7497720" cy="4796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marL="82440" algn="just">
              <a:lnSpc>
                <a:spcPct val="100000"/>
              </a:lnSpc>
            </a:pP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каждом периоде выделяют, так называемую, ведущую деятельность.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раннем детстве – это общение, в школьном – учеба, а в дошкольном возрасте…Игра. 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Сюжетно-ролевая игра предполагает наличие партнеров. Ребенок учится общаться со сверстниками. Для детей 3-4 лет характерна игра рядом, т.е. дети играют в одиночку, но приглядываясь к действиям других. Вместе с тем, они охотно участвуют в совместных шалостях, беготне. К 4 годам объединяются в небольшие группки по2-3 человека. Ученые выявили, что именно к 3 годам формируется долговременная память, т.е. ребенок осознает и помнит себя как личность.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42" name="Picture 2" descr=""/>
          <p:cNvPicPr/>
          <p:nvPr/>
        </p:nvPicPr>
        <p:blipFill>
          <a:blip r:embed="rId1"/>
          <a:stretch/>
        </p:blipFill>
        <p:spPr>
          <a:xfrm>
            <a:off x="6732360" y="620640"/>
            <a:ext cx="1798200" cy="1216080"/>
          </a:xfrm>
          <a:prstGeom prst="rect">
            <a:avLst/>
          </a:prstGeom>
          <a:ln>
            <a:noFill/>
          </a:ln>
          <a:effectLst>
            <a:glow rad="596900">
              <a:schemeClr val="bg1">
                <a:alpha val="68000"/>
              </a:schemeClr>
            </a:glow>
            <a:softEdge rad="139700"/>
          </a:effectLst>
        </p:spPr>
      </p:pic>
    </p:spTree>
  </p:cSld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Психологические особенности детей младшего дошкольного возраста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44" name="TextShape 2"/>
          <p:cNvSpPr txBox="1"/>
          <p:nvPr/>
        </p:nvSpPr>
        <p:spPr>
          <a:xfrm>
            <a:off x="1403640" y="1917000"/>
            <a:ext cx="749772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Мышление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. В 3-4 года ребенок, пусть несовершенно, пытается анализировать то, что видит вокруг себя в наглядно-действенном плане. Дети могут сравнивать предметы по цвету и форме, выделять отличия по другим признакам. Могут обобщать предметы по цвету (это все красное), по форме (это все круглое), величине (это все маленькое).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На четвертом году жизни дети несколько чаще, чем раньше, пользуются в разговоре родовыми понятиями типа игрушки, одежда, овощи, фрукты, животные, посуда.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 четырем годам мышление становится наглядно-образным Основное направление развития образного мышления – овладение способностью к замещению. Она является фундаментальной особенностью человеческого ума. В развитом виде обеспечивает возможность спорить, осваивать и употреблять символы и знаки.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45" name="Picture 2" descr=""/>
          <p:cNvPicPr/>
          <p:nvPr/>
        </p:nvPicPr>
        <p:blipFill>
          <a:blip r:embed="rId1"/>
          <a:stretch/>
        </p:blipFill>
        <p:spPr>
          <a:xfrm>
            <a:off x="6732360" y="620640"/>
            <a:ext cx="1798200" cy="1216080"/>
          </a:xfrm>
          <a:prstGeom prst="rect">
            <a:avLst/>
          </a:prstGeom>
          <a:ln>
            <a:noFill/>
          </a:ln>
          <a:effectLst>
            <a:glow rad="596900">
              <a:schemeClr val="bg1">
                <a:alpha val="68000"/>
              </a:schemeClr>
            </a:glow>
            <a:softEdge rad="139700"/>
          </a:effectLst>
        </p:spPr>
      </p:pic>
    </p:spTree>
  </p:cSld>
  <p:timing>
    <p:tnLst>
      <p:par>
        <p:cTn id="27" dur="indefinite" restart="never" nodeType="tmRoot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Психологические особенности детей младшего дошкольного возраста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47" name="TextShape 2"/>
          <p:cNvSpPr txBox="1"/>
          <p:nvPr/>
        </p:nvSpPr>
        <p:spPr>
          <a:xfrm>
            <a:off x="1403640" y="1917000"/>
            <a:ext cx="749772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 </a:t>
            </a: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Внимание.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В 3-4 года внимание еще непроизвольно и крайне неустойчиво: ребенок 3 лет может забыть, что он шел за мячом, если перед ним прокатить машинку. Интересную, новую картинку он будет рассматривать в среднем 8 секунд. Даже самой увлекательной игрой ребенок будет заниматься 10-15 минут. А многие дети не могут сосредоточиться даже на 5 минут – в этом возрасте это естественно.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младшем дошкольном возрасте продолжает развиваться восприятие. В этом возрасте на развитие восприятия большое влияние оказывает развитие речи и мышления. Начиная активно использовать названия свойств, признаков, состояний предметов и явлений, ребенок тем самым выделяет для себя эти характеристики. Обозначив предмет словом, он отделяет его от других предметов.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48" name="Picture 2" descr=""/>
          <p:cNvPicPr/>
          <p:nvPr/>
        </p:nvPicPr>
        <p:blipFill>
          <a:blip r:embed="rId1"/>
          <a:stretch/>
        </p:blipFill>
        <p:spPr>
          <a:xfrm>
            <a:off x="6732360" y="620640"/>
            <a:ext cx="1798200" cy="1216080"/>
          </a:xfrm>
          <a:prstGeom prst="rect">
            <a:avLst/>
          </a:prstGeom>
          <a:ln>
            <a:noFill/>
          </a:ln>
          <a:effectLst>
            <a:glow rad="596900">
              <a:schemeClr val="bg1">
                <a:alpha val="68000"/>
              </a:schemeClr>
            </a:glow>
            <a:softEdge rad="139700"/>
          </a:effectLst>
        </p:spPr>
      </p:pic>
    </p:spTree>
  </p:cSld>
  <p:timing>
    <p:tnLst>
      <p:par>
        <p:cTn id="29" dur="indefinite" restart="never" nodeType="tmRoot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Психологические особенности детей младшего дошкольного возраста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50" name="TextShape 2"/>
          <p:cNvSpPr txBox="1"/>
          <p:nvPr/>
        </p:nvSpPr>
        <p:spPr>
          <a:xfrm>
            <a:off x="1403640" y="1917000"/>
            <a:ext cx="749772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Восприятие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носит предметный характер, т.е. свойства предмета (цвет, форма, вкус, величина) не отделяются у ребенка от предмета. Он видит их слитно с предметом. При восприятии ребенок видит не все характеристики предмета, а только наиболее яркие, а иногда и одну, и по ней отличает предмет от других. Например: трава зеленая, лимон кислый и желтый. В 3 года ребенок знает 6 основных цветов, знает названия круга, квадрата и треугольника. Ребенок уже достаточно хорошо воспринимает пространство квартиры, группы. Он знает, где находится спальня, туалет, где дети играют… Ребенок в 3-4 года справится с заданием положить книжку на стол, поставить сапожки под скамеечку, он не ошибется и поставит стул рядом со столом.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51" name="Picture 2" descr=""/>
          <p:cNvPicPr/>
          <p:nvPr/>
        </p:nvPicPr>
        <p:blipFill>
          <a:blip r:embed="rId1"/>
          <a:stretch/>
        </p:blipFill>
        <p:spPr>
          <a:xfrm>
            <a:off x="6732360" y="620640"/>
            <a:ext cx="1798200" cy="1216080"/>
          </a:xfrm>
          <a:prstGeom prst="rect">
            <a:avLst/>
          </a:prstGeom>
          <a:ln>
            <a:noFill/>
          </a:ln>
          <a:effectLst>
            <a:glow rad="596900">
              <a:schemeClr val="bg1">
                <a:alpha val="68000"/>
              </a:schemeClr>
            </a:glow>
            <a:softEdge rad="139700"/>
          </a:effectLst>
        </p:spPr>
      </p:pic>
    </p:spTree>
  </p:cSld>
  <p:timing>
    <p:tnLst>
      <p:par>
        <p:cTn id="31" dur="indefinite" restart="never" nodeType="tmRoot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Психологические особенности детей младшего дошкольного возраста 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6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53" name="TextShape 2"/>
          <p:cNvSpPr txBox="1"/>
          <p:nvPr/>
        </p:nvSpPr>
        <p:spPr>
          <a:xfrm>
            <a:off x="1403640" y="1917000"/>
            <a:ext cx="749772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 </a:t>
            </a: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b="1"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Моторика.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Детям, особенно в начале четвертого года жизни, легче даются движения всей рукой (прокатить мяч, машину), поскольку крупная мускулатура в своем развитии опережает мелкую.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Ну и конечно, игра несет не только смысловую нагрузку, она просто доставляет радость, вызывает положительные эмоции. В эмоциональном плане сохраняются те же тенденции, что и на предыдущем возрастном этапе. Характерны резкие перепады настроения. Эмоциональное состояние продолжает зависеть от физического комфорта.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	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 концу четвертого года жизни ребенок способен приобрести такие нравственно-волевые качества личности, как способность не пугаться трудностей, умение мобилизовать свои усилия для достижения цели, помогать другим, соблюдать очередность, правила игры.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54" name="Picture 2" descr=""/>
          <p:cNvPicPr/>
          <p:nvPr/>
        </p:nvPicPr>
        <p:blipFill>
          <a:blip r:embed="rId1"/>
          <a:stretch/>
        </p:blipFill>
        <p:spPr>
          <a:xfrm>
            <a:off x="6732360" y="620640"/>
            <a:ext cx="1798200" cy="1216080"/>
          </a:xfrm>
          <a:prstGeom prst="rect">
            <a:avLst/>
          </a:prstGeom>
          <a:ln>
            <a:noFill/>
          </a:ln>
          <a:effectLst>
            <a:glow rad="596900">
              <a:schemeClr val="bg1">
                <a:alpha val="68000"/>
              </a:schemeClr>
            </a:glow>
            <a:softEdge rad="139700"/>
          </a:effectLst>
        </p:spPr>
      </p:pic>
    </p:spTree>
  </p:cSld>
  <p:timing>
    <p:tnLst>
      <p:par>
        <p:cTn id="33" dur="indefinite" restart="never" nodeType="tmRoot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«Семизвездие симптомов» </a:t>
            </a: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возрастного критического периода</a:t>
            </a:r>
            <a:r>
              <a:rPr lang="ru-RU" sz="43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</a:t>
            </a:r>
            <a:r>
              <a:rPr lang="ru-RU" sz="31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(3-4 года) 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56" name="TextShape 2"/>
          <p:cNvSpPr txBox="1"/>
          <p:nvPr/>
        </p:nvSpPr>
        <p:spPr>
          <a:xfrm>
            <a:off x="936000" y="1529280"/>
            <a:ext cx="810000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1. Негативизм - отрицательная реакция и отказ от выполнения определенных требований взрослых.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2. Упрямство - реакция на свое собственное решение, которая заключается в настойчивом требовании его выполнения.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3. Строптивость - протест против порядков, которые существуют дома.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4. Своеволие - реакция эмансипации от взрослого.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Обесценивание взрослых - выражается в нередких заявлениях в адрес взрослого, что он "дурак" или "пьяница" и при этом совершенно не важно то, что его родитель умница и совершенно не пьет вино.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82440">
              <a:lnSpc>
                <a:spcPct val="100000"/>
              </a:lnSpc>
            </a:pP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82440">
              <a:lnSpc>
                <a:spcPct val="100000"/>
              </a:lnSpc>
            </a:pP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6. Протест-бунт - проявляется в частых ссорах с родителями.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7. Стремление к деспотизму - проявляется в желании властвовать и управлять поведением взрослых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timing>
    <p:tnLst>
      <p:par>
        <p:cTn id="35" dur="indefinite" restart="never" nodeType="tmRoot">
          <p:childTnLst>
            <p:seq>
              <p:cTn id="3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58" name="TextShape 2"/>
          <p:cNvSpPr txBox="1"/>
          <p:nvPr/>
        </p:nvSpPr>
        <p:spPr>
          <a:xfrm>
            <a:off x="4068000" y="1845000"/>
            <a:ext cx="4752000" cy="547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Восприятие детей в 5 – 6 лет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Продолжает совершенствоваться восприятие цвета, формы и величины,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строения предметов; происходит систематизация представлений детей. Они различают и называют не только основные цвета и их оттенки по светлоте, но и промежуточные цветовые оттенки; форму прямоугольников, овалов, треугольников. Воспринимают величину объектов, легко выстраивают в ряд – по возрастанию или убыванию – до десяти различных предметов.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59" name="Picture 2" descr=""/>
          <p:cNvPicPr/>
          <p:nvPr/>
        </p:nvPicPr>
        <p:blipFill>
          <a:blip r:embed="rId1"/>
          <a:stretch/>
        </p:blipFill>
        <p:spPr>
          <a:xfrm>
            <a:off x="118764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37" dur="indefinite" restart="never" nodeType="tmRoot">
          <p:childTnLst>
            <p:seq>
              <p:cTn id="3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61" name="TextShape 2"/>
          <p:cNvSpPr txBox="1"/>
          <p:nvPr/>
        </p:nvSpPr>
        <p:spPr>
          <a:xfrm>
            <a:off x="4068000" y="1845000"/>
            <a:ext cx="4752000" cy="547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Внимание детей в 5 – 6 лет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Возрастает устойчивость внимания, развивается способность к его распределению и переключаемости. Наблюдается переход от непроизвольного внимания к произвольному вниманию. Объем внимания составляет в начале учебного года 5 - 6 объектов, к концу года 6 - 7.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62" name="Picture 2" descr=""/>
          <p:cNvPicPr/>
          <p:nvPr/>
        </p:nvPicPr>
        <p:blipFill>
          <a:blip r:embed="rId1"/>
          <a:stretch/>
        </p:blipFill>
        <p:spPr>
          <a:xfrm>
            <a:off x="118764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39" dur="indefinite" restart="never" nodeType="tmRoot">
          <p:childTnLst>
            <p:seq>
              <p:cTn id="4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4068000" y="1845000"/>
            <a:ext cx="4752000" cy="547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Память детей в 5 – 6 лет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В возрасте 5 - 6 лет начинает формироваться произвольная память. Ребенок способен при помощи образно-зрительной памяти запомнить 5 - 6 объектов. Объем слуховой вербальной памяти составляет 5 - 6 слов. Развиваются различные виды памяти: зрительная, слуховая, тактильная и т.д.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65" name="Picture 2" descr=""/>
          <p:cNvPicPr/>
          <p:nvPr/>
        </p:nvPicPr>
        <p:blipFill>
          <a:blip r:embed="rId1"/>
          <a:stretch/>
        </p:blipFill>
        <p:spPr>
          <a:xfrm>
            <a:off x="118764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41" dur="indefinite" restart="never" nodeType="tmRoot">
          <p:childTnLst>
            <p:seq>
              <p:cTn id="4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67" name="TextShape 2"/>
          <p:cNvSpPr txBox="1"/>
          <p:nvPr/>
        </p:nvSpPr>
        <p:spPr>
          <a:xfrm>
            <a:off x="4068000" y="1845000"/>
            <a:ext cx="475200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Мышление детей в 5 – 6 лет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старшем дошкольном возрасте продолжает развиваться образное мышление. Дети способны не только решить задачу в наглядном плане, но и в уме совершить преобразование объекта и т.д. Развитие мышления сопровождается освоением мыслительных средств (развиваются схематизированные и комплексные представления, представления о цикличности изменений).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Кроме того, совершенствуется способность к обобщению, что является основой словесно-логического мышления.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68" name="Picture 2" descr=""/>
          <p:cNvPicPr/>
          <p:nvPr/>
        </p:nvPicPr>
        <p:blipFill>
          <a:blip r:embed="rId1"/>
          <a:stretch/>
        </p:blipFill>
        <p:spPr>
          <a:xfrm>
            <a:off x="118764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43" dur="indefinite" restart="never" nodeType="tmRoot">
          <p:childTnLst>
            <p:seq>
              <p:cTn id="4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70" name="TextShape 2"/>
          <p:cNvSpPr txBox="1"/>
          <p:nvPr/>
        </p:nvSpPr>
        <p:spPr>
          <a:xfrm>
            <a:off x="4068000" y="1845000"/>
            <a:ext cx="475200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Мышление детей в 5 – 6 лет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    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дошкольном возрасте у детей еще отсутствуют представления о классах объектов. Объекты группируются по признакам, которые могут изменяться. Однако начинают формироваться операции логического сложения и умножения классов. Так, старшие дошкольники при группировании объектов могут учитывать два признака.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71" name="Picture 2" descr=""/>
          <p:cNvPicPr/>
          <p:nvPr/>
        </p:nvPicPr>
        <p:blipFill>
          <a:blip r:embed="rId1"/>
          <a:stretch/>
        </p:blipFill>
        <p:spPr>
          <a:xfrm>
            <a:off x="118764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45" dur="indefinite" restart="never" nodeType="tmRoot">
          <p:childTnLst>
            <p:seq>
              <p:cTn id="4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73" name="TextShape 2"/>
          <p:cNvSpPr txBox="1"/>
          <p:nvPr/>
        </p:nvSpPr>
        <p:spPr>
          <a:xfrm>
            <a:off x="3168000" y="1700640"/>
            <a:ext cx="5652000" cy="547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детей в 5 – 6 лет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Пятилетний возраст характеризуется расцветом фантазии. Особенно ярко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ребенка проявляется в игре, где он действует очень увлеченно.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Развитие воображения в старшем дошкольном возрасте обусловливает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возможность сочинение детьми достаточно оригинальных, и последовательно разворачивающихся историй. Развитие воображения становится успешным, в результате специальной работы по его активизации. В противном случае этот процесс может не привести к высокому уровню.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74" name="Picture 2" descr=""/>
          <p:cNvPicPr/>
          <p:nvPr/>
        </p:nvPicPr>
        <p:blipFill>
          <a:blip r:embed="rId1"/>
          <a:stretch/>
        </p:blipFill>
        <p:spPr>
          <a:xfrm>
            <a:off x="504000" y="1872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47" dur="indefinite" restart="never" nodeType="tmRoot">
          <p:childTnLst>
            <p:seq>
              <p:cTn id="4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среднего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(5 – 6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76" name="TextShape 2"/>
          <p:cNvSpPr txBox="1"/>
          <p:nvPr/>
        </p:nvSpPr>
        <p:spPr>
          <a:xfrm>
            <a:off x="3670920" y="1831680"/>
            <a:ext cx="532908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Речь детей в 5 – 6 лет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Продолжает совершенствоваться речь, в том числе ее звуковая сторона. Дети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могут правильно воспроизводить шипящие, свистящие и сонорные звуки.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Развиваются фонематический слух, интонационная выразительность речи при чтении стихов, в сюжетно-ролевой игре, в повседневной жизни. Совершенствуется грамматический строй речи. Дети используют практически все части речи, активно занимаются словотворчеством. Богаче становится лексика: активно используются синонимы и антонимы. Развивается связная речь.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77" name="Picture 2" descr=""/>
          <p:cNvPicPr/>
          <p:nvPr/>
        </p:nvPicPr>
        <p:blipFill>
          <a:blip r:embed="rId1"/>
          <a:stretch/>
        </p:blipFill>
        <p:spPr>
          <a:xfrm>
            <a:off x="576000" y="2061000"/>
            <a:ext cx="2736000" cy="2048400"/>
          </a:xfrm>
          <a:prstGeom prst="rect">
            <a:avLst/>
          </a:prstGeom>
          <a:ln>
            <a:noFill/>
          </a:ln>
          <a:effectLst>
            <a:glow rad="431800">
              <a:schemeClr val="bg1"/>
            </a:glow>
            <a:softEdge rad="254000"/>
          </a:effectLst>
        </p:spPr>
      </p:pic>
    </p:spTree>
  </p:cSld>
  <p:timing>
    <p:tnLst>
      <p:par>
        <p:cTn id="49" dur="indefinite" restart="never" nodeType="tmRoot">
          <p:childTnLst>
            <p:seq>
              <p:cTn id="5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79" name="TextShape 2"/>
          <p:cNvSpPr txBox="1"/>
          <p:nvPr/>
        </p:nvSpPr>
        <p:spPr>
          <a:xfrm>
            <a:off x="1403640" y="1815480"/>
            <a:ext cx="475200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Восприятие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82440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Главные особенности восприятия детей 6-7 лет: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осмысленный процесс;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познаются более сложные вещи, понятия.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Восприятие становится незаменимым психическим механизмом для обучения. Речь идет не только о школе. Ежедневно ребенок получает из внешнего мира новые знания благодаря развитому восприятию.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80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51" dur="indefinite" restart="never" nodeType="tmRoot">
          <p:childTnLst>
            <p:seq>
              <p:cTn id="5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1403640" y="1815480"/>
            <a:ext cx="475200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Память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Возрастное психическое развитие оказывает влияние на память. Ее объем заметно увеличился к семи годам. Если еще несколько лет назад малышу было тяжело выучить стихотворение, то теперь это сделать гораздо легче. Усложняется и сама структура памяти: накапливается личный опыт, и ребенок уже может соотнести прошлый опыт с похожей ситуацией и сделать выводы.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83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85" name="TextShape 2"/>
          <p:cNvSpPr txBox="1"/>
          <p:nvPr/>
        </p:nvSpPr>
        <p:spPr>
          <a:xfrm>
            <a:off x="144000" y="1815480"/>
            <a:ext cx="601164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Внимание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 у детей развивается постепенно. Больше всего их интересует все яркое, интересное. Внимание и память развиваются параллельно. Для детей всегда лучшая модель внимание обучения — наглядная. Опыты, фильмы, яркие презентации привлекают внимание и хорошо запоминаются.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82440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 начальной школе советуют использовать как можно больше такого материала, ведь тогда малышам проще привыкнуть к урокам, заинтересоваться происходящим.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86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55" dur="indefinite" restart="never" nodeType="tmRoot">
          <p:childTnLst>
            <p:seq>
              <p:cTn id="5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88" name="TextShape 2"/>
          <p:cNvSpPr txBox="1"/>
          <p:nvPr/>
        </p:nvSpPr>
        <p:spPr>
          <a:xfrm>
            <a:off x="216000" y="1815480"/>
            <a:ext cx="5939640" cy="5328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Не менее важный психический процесс — воображение. Его развитие начинается еще в 4-5 лет, но к 6 годам воображение воображение становится более управляемым. Его цель — создавать новые образы и использовать полученный опыт для того, чтобы они получались оригинальными.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помогает не только что-то выдумывать, но и решать жизненные задачи. Чем лучше развито воображение у детей, тем проще им находить выход из разных ситуаций.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89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57" dur="indefinite" restart="never" nodeType="tmRoot">
          <p:childTnLst>
            <p:seq>
              <p:cTn id="5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91" name="TextShape 2"/>
          <p:cNvSpPr txBox="1"/>
          <p:nvPr/>
        </p:nvSpPr>
        <p:spPr>
          <a:xfrm>
            <a:off x="504000" y="1815480"/>
            <a:ext cx="5651640" cy="4880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Не менее важный психический процесс — воображение. Его развитие начинается еще в 4-5 лет, но к 6 годам воображение воображение становится более управляемым. Его цель — создавать новые образы и использовать полученный опыт для того, чтобы они получались оригинальными.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Воображение помогает не только что-то выдумывать, но и решать жизненные задачи. Чем лучше развито воображение у детей, тем проще им находить выход из разных ситуаций. 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92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59" dur="indefinite" restart="never" nodeType="tmRoot">
          <p:childTnLst>
            <p:seq>
              <p:cTn id="6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1403640" y="40464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Особенности развития детей старшего дошкольного возраста 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3200" spc="-1" strike="noStrike">
                <a:solidFill>
                  <a:srgbClr val="c58d01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(6-7 лет)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720000" y="1815480"/>
            <a:ext cx="5435640" cy="4808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82440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Развитие речи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  <a:p>
            <a:pPr marL="82440">
              <a:lnSpc>
                <a:spcPct val="100000"/>
              </a:lnSpc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Развитие мышления тесно связано с развитием речи. Мышление детей стимулирует потребность общаться, обсуждать, высказывать собственное мнение. Младший школьный возраст выводит развитие речи на новый этап: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речь уже носит контекстный характер (малыш знает, когда и что нужно или можно говорить);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речь регулируется (знает, как обращаться ко взрослым, что следует говорить в конкретном случае);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совершенствуется произношение и т.д.; </a:t>
            </a:r>
            <a:r>
              <a:rPr i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  <p:pic>
        <p:nvPicPr>
          <p:cNvPr id="195" name="Picture 2" descr=""/>
          <p:cNvPicPr/>
          <p:nvPr/>
        </p:nvPicPr>
        <p:blipFill>
          <a:blip r:embed="rId1"/>
          <a:srcRect l="-15874" t="0" r="15874" b="0"/>
          <a:stretch/>
        </p:blipFill>
        <p:spPr>
          <a:xfrm>
            <a:off x="5292000" y="2061000"/>
            <a:ext cx="3628080" cy="2418480"/>
          </a:xfrm>
          <a:prstGeom prst="rect">
            <a:avLst/>
          </a:prstGeom>
          <a:ln>
            <a:noFill/>
          </a:ln>
          <a:effectLst>
            <a:glow rad="571500">
              <a:schemeClr val="bg1">
                <a:alpha val="84000"/>
              </a:schemeClr>
            </a:glow>
            <a:softEdge rad="203200"/>
          </a:effectLst>
        </p:spPr>
      </p:pic>
    </p:spTree>
  </p:cSld>
  <p:timing>
    <p:tnLst>
      <p:par>
        <p:cTn id="61" dur="indefinite" restart="never" nodeType="tmRoot">
          <p:childTnLst>
            <p:seq>
              <p:cTn id="6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Picture 3" descr=""/>
          <p:cNvPicPr/>
          <p:nvPr/>
        </p:nvPicPr>
        <p:blipFill>
          <a:blip r:embed="rId1"/>
          <a:stretch/>
        </p:blipFill>
        <p:spPr>
          <a:xfrm>
            <a:off x="1403280" y="1124640"/>
            <a:ext cx="7560720" cy="5137200"/>
          </a:xfrm>
          <a:prstGeom prst="rect">
            <a:avLst/>
          </a:prstGeom>
          <a:ln w="9360">
            <a:noFill/>
          </a:ln>
        </p:spPr>
      </p:pic>
      <p:sp>
        <p:nvSpPr>
          <p:cNvPr id="197" name="CustomShape 1"/>
          <p:cNvSpPr/>
          <p:nvPr/>
        </p:nvSpPr>
        <p:spPr>
          <a:xfrm>
            <a:off x="-194400" y="188640"/>
            <a:ext cx="9532440" cy="923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8" name="TextShape 2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4400" spc="49" strike="noStrike">
                <a:solidFill>
                  <a:srgbClr val="ffb809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
</a:t>
            </a:r>
            <a:r>
              <a:rPr b="1" lang="ru-RU" sz="4400" spc="49" strike="noStrike">
                <a:solidFill>
                  <a:srgbClr val="ffb809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СПАСИБО ЗА ВНИМАНИЕ!</a:t>
            </a:r>
            <a:r>
              <a:rPr b="1" lang="ru-RU" sz="4400" spc="49" strike="noStrike">
                <a:solidFill>
                  <a:srgbClr val="ffb809"/>
                </a:solidFill>
                <a:uFill>
                  <a:solidFill>
                    <a:srgbClr val="ffffff"/>
                  </a:solidFill>
                </a:uFill>
                <a:latin typeface="Gill Sans MT"/>
              </a:rPr>
              <a:t>
</a:t>
            </a:r>
            <a:endParaRPr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Gill Sans MT"/>
            </a:endParaRPr>
          </a:p>
        </p:txBody>
      </p:sp>
    </p:spTree>
  </p:cSld>
  <p:timing>
    <p:tnLst>
      <p:par>
        <p:cTn id="63" dur="indefinite" restart="never" nodeType="tmRoot">
          <p:childTnLst>
            <p:seq>
              <p:cTn id="6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</TotalTime>
  <Application>LibreOffice/5.0.4.2$Windows_x86 LibreOffice_project/2b9802c1994aa0b7dc6079e128979269cf95bc78</Application>
  <Paragraphs>97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2017-11-12T10:55:35Z</dcterms:created>
  <dc:creator>sheri</dc:creator>
  <dc:language>ru-RU</dc:language>
  <dcterms:modified xsi:type="dcterms:W3CDTF">2019-03-22T08:57:10Z</dcterms:modified>
  <cp:revision>32</cp:revision>
  <dc:title>«Основные закономерности и психологические особенности  развития детей дошкольного возраста»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32</vt:i4>
  </property>
</Properties>
</file>