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8" r:id="rId4"/>
    <p:sldId id="259" r:id="rId5"/>
    <p:sldId id="261" r:id="rId6"/>
    <p:sldId id="267" r:id="rId7"/>
    <p:sldId id="268" r:id="rId8"/>
    <p:sldId id="262" r:id="rId9"/>
    <p:sldId id="263" r:id="rId10"/>
    <p:sldId id="266" r:id="rId11"/>
    <p:sldId id="265" r:id="rId12"/>
    <p:sldId id="270" r:id="rId13"/>
    <p:sldId id="269" r:id="rId14"/>
    <p:sldId id="271" r:id="rId15"/>
    <p:sldId id="272" r:id="rId16"/>
    <p:sldId id="278" r:id="rId17"/>
    <p:sldId id="273" r:id="rId18"/>
    <p:sldId id="274" r:id="rId19"/>
    <p:sldId id="275" r:id="rId20"/>
    <p:sldId id="276" r:id="rId21"/>
    <p:sldId id="277" r:id="rId22"/>
    <p:sldId id="26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1" autoAdjust="0"/>
    <p:restoredTop sz="94660"/>
  </p:normalViewPr>
  <p:slideViewPr>
    <p:cSldViewPr>
      <p:cViewPr varScale="1">
        <p:scale>
          <a:sx n="40" d="100"/>
          <a:sy n="40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90006665926009"/>
          <c:y val="8.160673863656473E-2"/>
          <c:w val="0.79053850647419177"/>
          <c:h val="0.917394498672174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влияние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2.7990725581744612E-3"/>
                  <c:y val="-4.6039388961271896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/>
                      <a:t>7%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1578239188748273E-2"/>
                  <c:y val="6.60756434222699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83%</a:t>
                    </a:r>
                    <a:endParaRPr lang="en-US" sz="2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4.6005965425938919E-2"/>
                  <c:y val="-6.7250514548990795E-2"/>
                </c:manualLayout>
              </c:layout>
              <c:tx>
                <c:rich>
                  <a:bodyPr/>
                  <a:lstStyle/>
                  <a:p>
                    <a:r>
                      <a:rPr lang="ru-RU" sz="2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400">
                        <a:latin typeface="Times New Roman" pitchFamily="18" charset="0"/>
                        <a:cs typeface="Times New Roman" pitchFamily="18" charset="0"/>
                      </a:rPr>
                      <a:t>5%</a:t>
                    </a:r>
                    <a:endParaRPr lang="en-US" sz="14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вн</c:v>
                </c:pt>
                <c:pt idx="1">
                  <c:v>н</c:v>
                </c:pt>
                <c:pt idx="2">
                  <c:v>нн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83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2.8219086768136874E-2"/>
          <c:y val="1.6050350283140793E-2"/>
          <c:w val="0.59102416039794781"/>
          <c:h val="0.11488357171264395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900066659260089"/>
          <c:y val="8.160673863656473E-2"/>
          <c:w val="0.79053850647419199"/>
          <c:h val="0.917394498672174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влияние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2.7990725581744621E-3"/>
                  <c:y val="-4.6039388961271896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/>
                      <a:t>7%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1578239188748273E-2"/>
                  <c:y val="6.607564342226994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latin typeface="Times New Roman" pitchFamily="18" charset="0"/>
                        <a:cs typeface="Times New Roman" pitchFamily="18" charset="0"/>
                      </a:rPr>
                      <a:t>83%</a:t>
                    </a:r>
                    <a:endParaRPr lang="en-US" sz="20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3"/>
              <c:layout>
                <c:manualLayout>
                  <c:x val="4.6005965425938919E-2"/>
                  <c:y val="-6.7250514548990808E-2"/>
                </c:manualLayout>
              </c:layout>
              <c:tx>
                <c:rich>
                  <a:bodyPr/>
                  <a:lstStyle/>
                  <a:p>
                    <a:r>
                      <a:rPr lang="ru-RU" sz="2000"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lang="ru-RU" sz="1400">
                        <a:latin typeface="Times New Roman" pitchFamily="18" charset="0"/>
                        <a:cs typeface="Times New Roman" pitchFamily="18" charset="0"/>
                      </a:rPr>
                      <a:t>5%</a:t>
                    </a:r>
                    <a:endParaRPr lang="en-US" sz="140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вн</c:v>
                </c:pt>
                <c:pt idx="1">
                  <c:v>н</c:v>
                </c:pt>
                <c:pt idx="2">
                  <c:v>нн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17</c:v>
                </c:pt>
                <c:pt idx="2">
                  <c:v>83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2.8219086768136874E-2"/>
          <c:y val="1.6050350283140793E-2"/>
          <c:w val="0.59102416039794736"/>
          <c:h val="0.11488357171264393"/>
        </c:manualLayout>
      </c:layout>
      <c:txPr>
        <a:bodyPr/>
        <a:lstStyle/>
        <a:p>
          <a:pPr>
            <a:defRPr sz="2000" baseline="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CF24E-D69A-4818-8C7C-B742BF456557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7D6D-9B10-4A0F-AA4A-D47D582576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ECF24E-D69A-4818-8C7C-B742BF456557}" type="datetimeFigureOut">
              <a:rPr lang="ru-RU" smtClean="0"/>
              <a:pPr/>
              <a:t>18.02.2018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8B57D6D-9B10-4A0F-AA4A-D47D58257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1631" y="548680"/>
            <a:ext cx="8424936" cy="332134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Monotype Corsiva" pitchFamily="66" charset="0"/>
              </a:rPr>
              <a:t>Муниципальное бюджетное дошкольное образовательное учреждение детский сад </a:t>
            </a:r>
            <a:r>
              <a:rPr lang="ru-RU" dirty="0" smtClean="0">
                <a:solidFill>
                  <a:schemeClr val="tx1"/>
                </a:solidFill>
                <a:latin typeface="Monotype Corsiva" pitchFamily="66" charset="0"/>
              </a:rPr>
              <a:t>«Ромашка»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2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301208"/>
            <a:ext cx="9144000" cy="17519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3645024"/>
            <a:ext cx="87934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3300"/>
                </a:solidFill>
                <a:latin typeface="Monotype Corsiva" pitchFamily="66" charset="0"/>
              </a:rPr>
              <a:t>П</a:t>
            </a:r>
            <a:r>
              <a:rPr lang="ru-RU" sz="5400" b="1" dirty="0" smtClean="0">
                <a:solidFill>
                  <a:srgbClr val="003300"/>
                </a:solidFill>
                <a:latin typeface="Monotype Corsiva" pitchFamily="66" charset="0"/>
              </a:rPr>
              <a:t>роект </a:t>
            </a:r>
            <a:r>
              <a:rPr lang="ru-RU" sz="5400" b="1" dirty="0">
                <a:solidFill>
                  <a:srgbClr val="003300"/>
                </a:solidFill>
                <a:latin typeface="Monotype Corsiva" pitchFamily="66" charset="0"/>
              </a:rPr>
              <a:t>на тему:</a:t>
            </a:r>
          </a:p>
          <a:p>
            <a:pPr algn="ctr"/>
            <a:r>
              <a:rPr lang="ru-RU" sz="5400" b="1" i="1" dirty="0" smtClean="0">
                <a:solidFill>
                  <a:srgbClr val="003300"/>
                </a:solidFill>
                <a:latin typeface="Monotype Corsiva" pitchFamily="66" charset="0"/>
              </a:rPr>
              <a:t>«Комнатные растения </a:t>
            </a:r>
            <a:r>
              <a:rPr lang="ru-RU" sz="5400" b="1" i="1" dirty="0" smtClean="0">
                <a:solidFill>
                  <a:srgbClr val="003300"/>
                </a:solidFill>
                <a:latin typeface="Monotype Corsiva" pitchFamily="66" charset="0"/>
              </a:rPr>
              <a:t>– наши друзья»</a:t>
            </a:r>
            <a:endParaRPr lang="ru-RU" sz="5400" b="1" i="1" dirty="0" smtClean="0">
              <a:solidFill>
                <a:srgbClr val="003300"/>
              </a:solidFill>
              <a:latin typeface="Monotype Corsiva" pitchFamily="66" charset="0"/>
            </a:endParaRP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Подготовила  воспитатель  </a:t>
            </a:r>
            <a:r>
              <a:rPr lang="ru-RU" sz="3600" b="1" i="1" dirty="0" err="1" smtClean="0">
                <a:solidFill>
                  <a:srgbClr val="FF0000"/>
                </a:solidFill>
                <a:latin typeface="Monotype Corsiva" pitchFamily="66" charset="0"/>
              </a:rPr>
              <a:t>Денишаева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 К.Г.</a:t>
            </a:r>
            <a:endParaRPr lang="ru-RU" sz="3600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417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Click="0">
        <p:checker/>
      </p:transition>
    </mc:Choice>
    <mc:Fallback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Основной этап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3927345"/>
            <a:ext cx="2651760" cy="29306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124744"/>
            <a:ext cx="5020605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-взаимодействие с родителями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-консультации для родителей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-наблюдения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-беседы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-НОД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-Д/И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-С/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-исследовательская деятельность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-загадки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-трудовая деятельность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-П/и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-Пальчиковая гимнастика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2964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63367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Заключительный этап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1413102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ыставк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детских работ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лепке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«Комнатные цветы»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-презентация  проекта «Комнатные растения»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-итоговая диагностика знаний детей по теме проекта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-подведение итогов проекта, педсовет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Картинки по запросу картинка клипарт цветы комнат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032448" cy="3789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6413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3608" y="0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1-ый этап -Подготовительный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548680"/>
            <a:ext cx="734481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Диагностика знаний детей по теме проекта на начальном этапе</a:t>
            </a:r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39552" y="1484784"/>
          <a:ext cx="7200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66413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0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2-й этап – Основной (практический)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rina\Desktop\Проект Комн. Растения\IMG_20180201_110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4644008" cy="3356992"/>
          </a:xfrm>
          <a:prstGeom prst="rect">
            <a:avLst/>
          </a:prstGeom>
          <a:noFill/>
        </p:spPr>
      </p:pic>
      <p:pic>
        <p:nvPicPr>
          <p:cNvPr id="4098" name="Picture 2" descr="C:\Users\Karina\Desktop\Проект Комн. Растения\IMG_20180212_091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2987824" cy="2744162"/>
          </a:xfrm>
          <a:prstGeom prst="rect">
            <a:avLst/>
          </a:prstGeom>
          <a:noFill/>
        </p:spPr>
      </p:pic>
      <p:pic>
        <p:nvPicPr>
          <p:cNvPr id="4099" name="Picture 3" descr="C:\Users\Karina\Desktop\Проект Комн. Растения\IMG_20180212_092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764704"/>
            <a:ext cx="3384376" cy="2736304"/>
          </a:xfrm>
          <a:prstGeom prst="rect">
            <a:avLst/>
          </a:prstGeom>
          <a:noFill/>
        </p:spPr>
      </p:pic>
      <p:pic>
        <p:nvPicPr>
          <p:cNvPr id="4100" name="Picture 4" descr="C:\Users\Karina\Desktop\Проект Комн. Растения\IMG_20180216_093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764704"/>
            <a:ext cx="2843808" cy="2736304"/>
          </a:xfrm>
          <a:prstGeom prst="rect">
            <a:avLst/>
          </a:prstGeom>
          <a:noFill/>
        </p:spPr>
      </p:pic>
      <p:pic>
        <p:nvPicPr>
          <p:cNvPr id="4101" name="Picture 5" descr="C:\Users\Karina\Desktop\Проект Комн. Растения\IMG_20180216_0937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1008"/>
            <a:ext cx="4572000" cy="3356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6413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260649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2-й этап – Основной (практический)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arina\Desktop\Проект Комн. Растения\IMG_20180201_161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4644008" cy="3501008"/>
          </a:xfrm>
          <a:prstGeom prst="rect">
            <a:avLst/>
          </a:prstGeom>
          <a:noFill/>
        </p:spPr>
      </p:pic>
      <p:pic>
        <p:nvPicPr>
          <p:cNvPr id="2051" name="Picture 3" descr="C:\Users\Karina\Desktop\Проект Комн. Растения\IMG_20180201_161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499992" cy="3140968"/>
          </a:xfrm>
          <a:prstGeom prst="rect">
            <a:avLst/>
          </a:prstGeom>
          <a:noFill/>
        </p:spPr>
      </p:pic>
      <p:pic>
        <p:nvPicPr>
          <p:cNvPr id="2052" name="Picture 4" descr="C:\Users\Karina\Desktop\oformlenie-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48680"/>
            <a:ext cx="3000375" cy="30003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0" name="Picture 3" descr="Картинки по запросу картинка клипарт цветы комнатны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674109"/>
            <a:ext cx="2324184" cy="2183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66413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861048"/>
            <a:ext cx="2369250" cy="2369250"/>
          </a:xfrm>
          <a:prstGeom prst="rect">
            <a:avLst/>
          </a:prstGeom>
        </p:spPr>
      </p:pic>
      <p:pic>
        <p:nvPicPr>
          <p:cNvPr id="4098" name="Picture 2" descr="C:\Users\Karina\Desktop\Проект Комн. Растения\IMG_20180201_110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84984"/>
            <a:ext cx="3240360" cy="3573016"/>
          </a:xfrm>
          <a:prstGeom prst="rect">
            <a:avLst/>
          </a:prstGeom>
          <a:noFill/>
        </p:spPr>
      </p:pic>
      <p:pic>
        <p:nvPicPr>
          <p:cNvPr id="1026" name="Picture 2" descr="C:\Users\Karina\Desktop\Проект Комн. Растения\IMG_20180115_095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0"/>
            <a:ext cx="4788024" cy="3284984"/>
          </a:xfrm>
          <a:prstGeom prst="rect">
            <a:avLst/>
          </a:prstGeom>
          <a:noFill/>
        </p:spPr>
      </p:pic>
      <p:pic>
        <p:nvPicPr>
          <p:cNvPr id="1027" name="Picture 3" descr="C:\Users\Karina\Desktop\IMG_20180115_0952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355976" cy="3284984"/>
          </a:xfrm>
          <a:prstGeom prst="rect">
            <a:avLst/>
          </a:prstGeom>
          <a:noFill/>
        </p:spPr>
      </p:pic>
      <p:pic>
        <p:nvPicPr>
          <p:cNvPr id="2" name="Picture 2" descr="C:\Users\Karina\Desktop\Проект Комн. Растения\IMG_20180115_0953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284984"/>
            <a:ext cx="3671392" cy="3573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5885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00000"/>
          </a:xfrm>
          <a:prstGeom prst="rect">
            <a:avLst/>
          </a:prstGeom>
        </p:spPr>
      </p:pic>
      <p:pic>
        <p:nvPicPr>
          <p:cNvPr id="2051" name="Picture 3" descr="C:\Users\Karina\Desktop\Проект Комн. Растения\image-0-02-04-0805a3913732abb009d70c7150d85f321da8a0f28ce0123f8105f1690c3c372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3848" cy="2987824"/>
          </a:xfrm>
          <a:prstGeom prst="rect">
            <a:avLst/>
          </a:prstGeom>
          <a:noFill/>
        </p:spPr>
      </p:pic>
      <p:pic>
        <p:nvPicPr>
          <p:cNvPr id="2052" name="Picture 4" descr="C:\Users\Karina\Desktop\Проект Комн. Растения\image-0-02-04-9556bcb0abc6d9bd519f9465cc31068a4b4641ec06b898a42fd5a1b072f15c4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3168352" cy="2996952"/>
          </a:xfrm>
          <a:prstGeom prst="rect">
            <a:avLst/>
          </a:prstGeom>
          <a:noFill/>
        </p:spPr>
      </p:pic>
      <p:pic>
        <p:nvPicPr>
          <p:cNvPr id="2053" name="Picture 5" descr="C:\Users\Karina\Desktop\Проект Комн. Растения\image-0-02-04-bd1797f24cfe87213018ba99b99c88d5153ff0ee090de9368c49cddf7a3cc3f4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96952"/>
            <a:ext cx="4572000" cy="3861048"/>
          </a:xfrm>
          <a:prstGeom prst="rect">
            <a:avLst/>
          </a:prstGeom>
          <a:noFill/>
        </p:spPr>
      </p:pic>
      <p:pic>
        <p:nvPicPr>
          <p:cNvPr id="2054" name="Picture 6" descr="C:\Users\Karina\Desktop\Проект Комн. Растения\image-0-02-04-e5d6b888b8f3407e745135195569ac51c24fca8c8ab24efffacafdc442a37499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996952"/>
            <a:ext cx="4572000" cy="3861048"/>
          </a:xfrm>
          <a:prstGeom prst="rect">
            <a:avLst/>
          </a:prstGeom>
          <a:noFill/>
        </p:spPr>
      </p:pic>
      <p:pic>
        <p:nvPicPr>
          <p:cNvPr id="2055" name="Picture 7" descr="C:\Users\Karina\Desktop\Проект Комн. Растения\image-0-02-04-f0c903d18f555c3de3e7252bb0a305ac06538a80865b744f688b099fe783e816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0"/>
            <a:ext cx="2771800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5885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99" y="4149080"/>
            <a:ext cx="2248501" cy="2016224"/>
          </a:xfrm>
          <a:prstGeom prst="rect">
            <a:avLst/>
          </a:prstGeom>
        </p:spPr>
      </p:pic>
      <p:pic>
        <p:nvPicPr>
          <p:cNvPr id="5122" name="Picture 2" descr="C:\Users\Karina\Desktop\Проект Комн. Растения\IMG_20180201_1059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03848" cy="3356992"/>
          </a:xfrm>
          <a:prstGeom prst="rect">
            <a:avLst/>
          </a:prstGeom>
          <a:noFill/>
        </p:spPr>
      </p:pic>
      <p:pic>
        <p:nvPicPr>
          <p:cNvPr id="5123" name="Picture 3" descr="C:\Users\Karina\Desktop\Проект Комн. Растения\IMG_20180201_1059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0"/>
            <a:ext cx="2843808" cy="3356992"/>
          </a:xfrm>
          <a:prstGeom prst="rect">
            <a:avLst/>
          </a:prstGeom>
          <a:noFill/>
        </p:spPr>
      </p:pic>
      <p:pic>
        <p:nvPicPr>
          <p:cNvPr id="5124" name="Picture 4" descr="C:\Users\Karina\Desktop\Проект Комн. Растения\IMG_20180129_1601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9" y="0"/>
            <a:ext cx="3168351" cy="3356992"/>
          </a:xfrm>
          <a:prstGeom prst="rect">
            <a:avLst/>
          </a:prstGeom>
          <a:noFill/>
        </p:spPr>
      </p:pic>
      <p:pic>
        <p:nvPicPr>
          <p:cNvPr id="2050" name="Picture 2" descr="C:\Users\Karina\Desktop\Проект Комн. Растения\IMG_20180126_0902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3356992"/>
            <a:ext cx="4572000" cy="3501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5885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74" y="4293096"/>
            <a:ext cx="2369250" cy="2369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5885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74" y="4293096"/>
            <a:ext cx="2369250" cy="23692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26064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3-й этап –Заключительный. Продукт проектной деятельности</a:t>
            </a:r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196752"/>
            <a:ext cx="5616624" cy="95410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Выставка детских работ по лепке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«Моё любимое комнатное растение»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4" name="Picture 2" descr="C:\Users\Karina\Desktop\Проект Комн. Растения\IMG_20180216_161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20888"/>
            <a:ext cx="7992888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55885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8498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3410" y="5157192"/>
            <a:ext cx="7117180" cy="861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74" y="4293096"/>
            <a:ext cx="2369250" cy="2369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5885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00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55576" y="188640"/>
            <a:ext cx="7344816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Диагностика знаний детей по теме проекта на заключительном этапе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9552" y="1484784"/>
          <a:ext cx="7200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55885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74" y="4293096"/>
            <a:ext cx="2369250" cy="2369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5885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96752"/>
            <a:ext cx="7117178" cy="1468800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3411" y="3501008"/>
            <a:ext cx="7117178" cy="8604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7200800" cy="2400000"/>
          </a:xfrm>
          <a:prstGeom prst="rect">
            <a:avLst/>
          </a:prstGeom>
        </p:spPr>
      </p:pic>
      <p:pic>
        <p:nvPicPr>
          <p:cNvPr id="3074" name="Picture 2" descr="C:\Users\Karina\Desktop\5143449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96952"/>
            <a:ext cx="3960440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78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6700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89845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Комнатные растения создают более уютную обстановку, но есть в их присутствии и другая очень важная сторона – живые растения оказывают благотворное, а подчас даже целительное воздействие на наше самочувствие.</a:t>
            </a:r>
          </a:p>
          <a:p>
            <a:r>
              <a:rPr lang="ru-RU" dirty="0" smtClean="0"/>
              <a:t>Во время педагогического наблюдения были выявлены у дошкольников существенные трудности при уходе за комнатными растениями. А во время беседы выяснилось, что у детей имеется недостаточный уровень знаний о комнатных растениях и правилах ухода за ними.</a:t>
            </a:r>
          </a:p>
          <a:p>
            <a:r>
              <a:rPr lang="ru-RU" dirty="0" smtClean="0"/>
              <a:t>Так как метод проектов представляется наиболее эффективным в работе с дошкольниками, то мной был разработан и реализован с детьми разновозрастной группы проект </a:t>
            </a:r>
            <a:r>
              <a:rPr lang="ru-RU" b="1" i="1" dirty="0" smtClean="0"/>
              <a:t>«Комнатные растения- наши друзья»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2139969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/>
              <a:t>Уточнить и систематизировать знания детей о растениях; развивать познавательную активность дошкольников и воспитывать бережное отношение к комнатным растениям через исследовательскую деятельность.</a:t>
            </a:r>
          </a:p>
          <a:p>
            <a:pPr algn="ctr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137160"/>
            <a:ext cx="1615440" cy="1082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82" y="-18345"/>
            <a:ext cx="1984906" cy="17191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4800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352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8640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634626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психолого-педагогическую и специальную литературу по проблеме ознакомления с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комнатными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цветами старших дошкольников;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-осуществлять активное сотрудничество с родителями в процессе 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включать родителей в процесс экологического воспитания дошкольников;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-способствовать расширению знаний детей о комнатных растениях и их значимости в жизни человека;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-продолжить знакомство детей со строением растения, особенностью и назначением его частей.</a:t>
            </a:r>
            <a:endParaRPr lang="ru-RU" sz="1600" b="1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-развивать практические навыки ухода за комнатными растениями.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-развивать познавательный интерес и исследовательские навыки (умение сравнивать, анализировать, делать выводы).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-развивать связную речь, активизировать словарный запас дошкольников.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-расширять экологическую среду группы, объединить усилия воспитателя, детей и родителей, направленных на благоустройство и озеленение группы.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-развивать психические процессы дошкольников (внимание, память, мышление, воображение).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способствовать развитию познавательной активности, воображения, мышления, речи в процессе наблюдения, исследования природных объектов.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r>
              <a:rPr lang="ru-RU" sz="1600" dirty="0" smtClean="0"/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интерес и любовь к растениям, желание длительно наблюдать и ухаживать за ними, создавать для растений лучшие условия роста и развития.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-воспитывать бережное отношение и любовь к комнатным растениям, желание за ними ухаживать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воспитывать чувство ответственности за состояние окружающей среды.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1603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6" y="-99392"/>
            <a:ext cx="1871788" cy="1575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620688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</a:p>
          <a:p>
            <a:pPr algn="ctr"/>
            <a:r>
              <a:rPr lang="ru-RU" dirty="0" smtClean="0"/>
              <a:t>информационно – исследовательский</a:t>
            </a:r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</a:p>
          <a:p>
            <a:pPr algn="ctr"/>
            <a:r>
              <a:rPr lang="ru-RU" dirty="0" smtClean="0"/>
              <a:t> краткосрочный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дети разновозрастной группы «Ягодки №3», родители и воспитатель.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60" y="3427062"/>
            <a:ext cx="3246092" cy="32542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1255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27584" y="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Ожидаемые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реализации проекта: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548680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У детей проявится ярко выраженный интерес к живой природе. Они научаться различать и называть комнатные растения.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Дети понимают необходимость бережного и заботливого отношения к природе, основанного на ее нравственно-эстетическом и практическом значении для человека.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Освоение норм поведения в природном окружении и соблюдение их в практической деятельности и в быту.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Владение детьми информацией: что растению необходимо для роста, части растения, чем растения отличаются друг от друга, как состояние растения зависит от ухода человеком.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Обогащение словарного запаса детей по данной теме.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Приобретение практических навыков.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Расширение экологической среды группы.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Обогащена развивающая среда в группе.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Активизируются познавательная и творческая активность детей, родителей, повысится компетентность педагогов.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•Повышение активности участия родителей в педагогическом процессе группы.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•Повышение активности участия родителей в педагогическом процессе группы.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589240"/>
            <a:ext cx="2808312" cy="1268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1461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04713"/>
            <a:ext cx="91440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 проектной деятельности: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Зелёного уголка в группе </a:t>
            </a:r>
            <a:endParaRPr kumimoji="0" lang="ru-RU" sz="2400" b="0" i="0" u="none" strike="noStrike" cap="none" normalizeH="0" dirty="0" smtClean="0">
              <a:ln>
                <a:noFill/>
              </a:ln>
              <a:solidFill>
                <a:srgbClr val="11111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создание картотеки дидактических игр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ознакомлению с комнатными   растениями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AutoShape 6" descr="Картинки по запросу клипарт цветы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Картинки по запросу клипарт цветы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Картинки по запросу клипарт цветы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 descr="Картинки по запросу клипарт цветы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3810000" cy="254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2737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4036" y="476672"/>
            <a:ext cx="77768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Этапы проведения и реализации проекта: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.Подготовительный этап: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098" name="AutoShape 2" descr="Картинки по запросу клипарт цветы комнатные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1711850"/>
            <a:ext cx="828092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темы проекта и выбор формы для его защиты;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-подбор материалов для реализации проекта: иллюстраций, оборудования для занятий, игр и бесед с детьми;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подбор дидактических, подвижных, словесных игр;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-работа с методическим материалом, литературой по данной теме;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–разработка конспектов образовательной деятельности;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-беседы с родителями, анкетирование;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-организовать родителей для помощи проведения данного проекта;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-мониторинг детей  на начальном (конечном) этапе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4111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669</TotalTime>
  <Words>432</Words>
  <Application>Microsoft Office PowerPoint</Application>
  <PresentationFormat>Экран (4:3)</PresentationFormat>
  <Paragraphs>102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Муниципальное бюджетное дошкольное образовательное учреждение детский сад «Ромашка»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как средство эстетического воспитания в детском саду.</dc:title>
  <dc:creator>alex</dc:creator>
  <cp:lastModifiedBy>Karina</cp:lastModifiedBy>
  <cp:revision>69</cp:revision>
  <dcterms:created xsi:type="dcterms:W3CDTF">2014-03-19T15:15:58Z</dcterms:created>
  <dcterms:modified xsi:type="dcterms:W3CDTF">2018-02-18T12:21:22Z</dcterms:modified>
</cp:coreProperties>
</file>