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58" r:id="rId5"/>
    <p:sldId id="259" r:id="rId6"/>
    <p:sldId id="269" r:id="rId7"/>
    <p:sldId id="283" r:id="rId8"/>
    <p:sldId id="284" r:id="rId9"/>
    <p:sldId id="263" r:id="rId10"/>
    <p:sldId id="264" r:id="rId11"/>
    <p:sldId id="271" r:id="rId12"/>
    <p:sldId id="272" r:id="rId13"/>
    <p:sldId id="273" r:id="rId14"/>
    <p:sldId id="274" r:id="rId15"/>
    <p:sldId id="275" r:id="rId16"/>
    <p:sldId id="281" r:id="rId17"/>
    <p:sldId id="285" r:id="rId18"/>
    <p:sldId id="276" r:id="rId19"/>
    <p:sldId id="279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5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3840128874569532"/>
          <c:y val="8.2605555904416719E-2"/>
          <c:w val="0.7905385064741931"/>
          <c:h val="0.917394498672175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влияние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2.7990725581744725E-3"/>
                  <c:y val="-4.6039388961271896E-2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18</a:t>
                    </a:r>
                    <a:r>
                      <a:rPr lang="ru-RU" sz="240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sz="2400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9.1578239188748273E-2"/>
                  <c:y val="6.6075643422269945E-2"/>
                </c:manualLayout>
              </c:layout>
              <c:tx>
                <c:rich>
                  <a:bodyPr/>
                  <a:lstStyle/>
                  <a:p>
                    <a:pPr>
                      <a:defRPr sz="2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400" dirty="0" smtClean="0">
                        <a:latin typeface="Times New Roman" pitchFamily="18" charset="0"/>
                        <a:cs typeface="Times New Roman" pitchFamily="18" charset="0"/>
                      </a:rPr>
                      <a:t>82%</a:t>
                    </a:r>
                    <a:endParaRPr lang="en-US" sz="2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4.6005965425938919E-2"/>
                  <c:y val="-6.7250514548990933E-2"/>
                </c:manualLayout>
              </c:layout>
              <c:tx>
                <c:rich>
                  <a:bodyPr/>
                  <a:lstStyle/>
                  <a:p>
                    <a:r>
                      <a:rPr lang="ru-RU" sz="20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sz="1400">
                        <a:latin typeface="Times New Roman" pitchFamily="18" charset="0"/>
                        <a:cs typeface="Times New Roman" pitchFamily="18" charset="0"/>
                      </a:rPr>
                      <a:t>5%</a:t>
                    </a:r>
                    <a:endParaRPr lang="en-US" sz="140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вн</c:v>
                </c:pt>
                <c:pt idx="1">
                  <c:v>н</c:v>
                </c:pt>
                <c:pt idx="2">
                  <c:v>нн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18</c:v>
                </c:pt>
                <c:pt idx="2">
                  <c:v>82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2.8219086768136874E-2"/>
          <c:y val="1.6050350283140821E-2"/>
          <c:w val="0.59102416039794736"/>
          <c:h val="0.11488357171264411"/>
        </c:manualLayout>
      </c:layout>
      <c:txPr>
        <a:bodyPr/>
        <a:lstStyle/>
        <a:p>
          <a:pPr>
            <a:defRPr sz="2000" baseline="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143997285325785"/>
          <c:y val="8.2605555904416483E-2"/>
          <c:w val="0.79053850647419333"/>
          <c:h val="0.917394498672176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влияние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3.4419122512957499E-2"/>
                  <c:y val="-0.2343978688358298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</a:t>
                    </a:r>
                    <a:r>
                      <a:rPr lang="ru-RU" dirty="0" smtClean="0"/>
                      <a:t>                  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48065432343266E-2"/>
                  <c:y val="-5.142343282308409E-3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>
                        <a:latin typeface="Times New Roman" pitchFamily="18" charset="0"/>
                        <a:cs typeface="Times New Roman" pitchFamily="18" charset="0"/>
                      </a:rPr>
                      <a:t>24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2.8046279881945486E-2"/>
                  <c:y val="-2.9386831414867196E-3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>
                        <a:latin typeface="Times New Roman" pitchFamily="18" charset="0"/>
                        <a:cs typeface="Times New Roman" pitchFamily="18" charset="0"/>
                      </a:rPr>
                      <a:t>29%</a:t>
                    </a:r>
                    <a:endParaRPr lang="en-US" sz="2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4.6005965425938919E-2"/>
                  <c:y val="-6.7250514548990808E-2"/>
                </c:manualLayout>
              </c:layout>
              <c:tx>
                <c:rich>
                  <a:bodyPr/>
                  <a:lstStyle/>
                  <a:p>
                    <a:r>
                      <a:rPr lang="ru-RU" sz="24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sz="1400">
                        <a:latin typeface="Times New Roman" pitchFamily="18" charset="0"/>
                        <a:cs typeface="Times New Roman" pitchFamily="18" charset="0"/>
                      </a:rPr>
                      <a:t>5%</a:t>
                    </a:r>
                    <a:endParaRPr lang="en-US" sz="140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вн</c:v>
                </c:pt>
                <c:pt idx="1">
                  <c:v>н</c:v>
                </c:pt>
                <c:pt idx="2">
                  <c:v>нн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</c:v>
                </c:pt>
                <c:pt idx="1">
                  <c:v>24</c:v>
                </c:pt>
                <c:pt idx="2">
                  <c:v>29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2.8219086768136874E-2"/>
          <c:y val="2.8830733783202851E-2"/>
          <c:w val="0.59102416039794536"/>
          <c:h val="0.11488357171264393"/>
        </c:manualLayout>
      </c:layout>
      <c:txPr>
        <a:bodyPr/>
        <a:lstStyle/>
        <a:p>
          <a:pPr>
            <a:defRPr sz="2000" baseline="0"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CEFC-9F3F-4A99-AC32-FAE423E84D71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CE65-E101-44F7-8E2A-1EF2428CB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18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CEFC-9F3F-4A99-AC32-FAE423E84D71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CE65-E101-44F7-8E2A-1EF2428CB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016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CEFC-9F3F-4A99-AC32-FAE423E84D71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CE65-E101-44F7-8E2A-1EF2428CB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270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CEFC-9F3F-4A99-AC32-FAE423E84D71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CE65-E101-44F7-8E2A-1EF2428CB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716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CEFC-9F3F-4A99-AC32-FAE423E84D71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CE65-E101-44F7-8E2A-1EF2428CB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937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CEFC-9F3F-4A99-AC32-FAE423E84D71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CE65-E101-44F7-8E2A-1EF2428CB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025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CEFC-9F3F-4A99-AC32-FAE423E84D71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CE65-E101-44F7-8E2A-1EF2428CB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679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CEFC-9F3F-4A99-AC32-FAE423E84D71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CE65-E101-44F7-8E2A-1EF2428CB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975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CEFC-9F3F-4A99-AC32-FAE423E84D71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CE65-E101-44F7-8E2A-1EF2428CB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471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CEFC-9F3F-4A99-AC32-FAE423E84D71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CE65-E101-44F7-8E2A-1EF2428CB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CEFC-9F3F-4A99-AC32-FAE423E84D71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CE65-E101-44F7-8E2A-1EF2428CB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254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0CEFC-9F3F-4A99-AC32-FAE423E84D71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ECE65-E101-44F7-8E2A-1EF2428CB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981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rtinkijane.ru/pic/201304/1280x1024/kartinkijane.ru-16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04664"/>
            <a:ext cx="7416824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ПРОЕКТ 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itchFamily="34" charset="0"/>
              </a:rPr>
              <a:t>«Волшебный мир морей и океанов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itchFamily="34" charset="0"/>
              </a:rPr>
              <a:t>» </a:t>
            </a:r>
          </a:p>
          <a:p>
            <a:pPr algn="ctr"/>
            <a:endParaRPr lang="ru-RU" sz="36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Franklin Gothic Heavy" pitchFamily="34" charset="0"/>
            </a:endParaRPr>
          </a:p>
          <a:p>
            <a:pPr algn="ctr"/>
            <a: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itchFamily="34" charset="0"/>
              </a:rPr>
              <a:t>в разновозрастной группе «Ягодки №3»</a:t>
            </a:r>
          </a:p>
          <a:p>
            <a:pPr algn="ctr"/>
            <a:endParaRPr lang="ru-RU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Franklin Gothic Heavy" pitchFamily="34" charset="0"/>
            </a:endParaRP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itchFamily="34" charset="0"/>
              </a:rPr>
              <a:t>Воспитатель: </a:t>
            </a:r>
            <a:r>
              <a:rPr lang="ru-RU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itchFamily="34" charset="0"/>
              </a:rPr>
              <a:t>Денишаева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itchFamily="34" charset="0"/>
              </a:rPr>
              <a:t> К.Г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itchFamily="34" charset="0"/>
              </a:rPr>
              <a:t>.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84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allpaperose.com/wp-content/uploads/2013/07/Underwater-Digital-Wallpaper1-800x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-1664031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 проектной деятельности: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8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выставка детского творчества «Море и морские тайны»</a:t>
            </a:r>
          </a:p>
          <a:p>
            <a:pPr indent="22860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презентация  проекта «Волшебный мир морей и океанов»</a:t>
            </a:r>
          </a:p>
          <a:p>
            <a:pPr indent="22860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картотеки «Опыты с водой»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39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allpaperose.com/wp-content/uploads/2013/07/Underwater-Digital-Wallpaper1-800x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0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1-ый этап -Подготовительный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548680"/>
            <a:ext cx="7344816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Диагностика знаний детей по теме проекта на начальном этапе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11560" y="1628800"/>
          <a:ext cx="7992888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9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allpaperose.com/wp-content/uploads/2013/07/Underwater-Digital-Wallpaper1-800x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0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2-й этап – Основной (практический) Познавательное развитие</a:t>
            </a:r>
          </a:p>
        </p:txBody>
      </p:sp>
      <p:pic>
        <p:nvPicPr>
          <p:cNvPr id="1026" name="Picture 2" descr="C:\Users\Karina\Desktop\Проект Морские обитатели\Фото к проекту Подводный мир\фото Озн. с окр миром\image-0-02-04-3f24354cc2c51695b78f7c3c962ffdedf9b75528865e2e4d32f3e30f474af58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4499992" cy="2951312"/>
          </a:xfrm>
          <a:prstGeom prst="rect">
            <a:avLst/>
          </a:prstGeom>
          <a:noFill/>
        </p:spPr>
      </p:pic>
      <p:pic>
        <p:nvPicPr>
          <p:cNvPr id="1027" name="Picture 3" descr="C:\Users\Karina\Desktop\Проект Морские обитатели\Фото к проекту Подводный мир\фото Озн. с окр миром\image-0-02-04-32dba2384cdbcba85e3382f84e5d2e549b7cb7e8ca6dcf1ee44ae003344ebea8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052737"/>
            <a:ext cx="4716017" cy="2952328"/>
          </a:xfrm>
          <a:prstGeom prst="rect">
            <a:avLst/>
          </a:prstGeom>
          <a:noFill/>
        </p:spPr>
      </p:pic>
      <p:pic>
        <p:nvPicPr>
          <p:cNvPr id="1028" name="Picture 4" descr="C:\Users\Karina\Desktop\Проект Морские обитатели\Фото к проекту Подводный мир\фото Озн. с окр миром\image-0-02-04-5033dee0ac8bc003180cc38c1e92b6e34b601916ab3cfaffc8f483b51236fa4a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4" y="4005064"/>
            <a:ext cx="4499995" cy="2852936"/>
          </a:xfrm>
          <a:prstGeom prst="rect">
            <a:avLst/>
          </a:prstGeom>
          <a:noFill/>
        </p:spPr>
      </p:pic>
      <p:pic>
        <p:nvPicPr>
          <p:cNvPr id="1029" name="Picture 5" descr="C:\Users\Karina\Desktop\Проект Морские обитатели\Фото к проекту Подводный мир\фото Озн. с окр миром\image-0-02-04-ea5c8dae1f9f2a3eeeb5ae8ea777b52ed346d8296514430c6afc26c1dde14854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933056"/>
            <a:ext cx="4716016" cy="2924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9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allpaperose.com/wp-content/uploads/2013/07/Underwater-Digital-Wallpaper1-800x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0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 «Подводная лодка из яйца»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Karina\Desktop\Проект Морские обитатели\Фото к проекту Подводный мир\фото опыты\image-0-02-04-febd1a2518dc59deb5bf58df7a6398df1f2412a3c3321749682e59a285a0ae3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789040"/>
            <a:ext cx="4608512" cy="3068960"/>
          </a:xfrm>
          <a:prstGeom prst="rect">
            <a:avLst/>
          </a:prstGeom>
          <a:noFill/>
        </p:spPr>
      </p:pic>
      <p:pic>
        <p:nvPicPr>
          <p:cNvPr id="8194" name="Picture 2" descr="C:\Users\Karina\Desktop\Проект Морские обитатели\Фото к проекту Подводный мир\фото опыты\image-0-02-04-99b42daca41f79776a69d783a4d79ea59ae1f63b3badb3e990204158a08548b2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4283968" cy="2880320"/>
          </a:xfrm>
          <a:prstGeom prst="rect">
            <a:avLst/>
          </a:prstGeom>
          <a:noFill/>
        </p:spPr>
      </p:pic>
      <p:pic>
        <p:nvPicPr>
          <p:cNvPr id="8195" name="Picture 3" descr="C:\Users\Karina\Desktop\Проект Морские обитатели\Фото к проекту Подводный мир\фото опыты\image-0-02-04-b83dba8f259b2f775c44e73adeaa9e99d168db236cab83129d29487d5293e725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9544" y="620688"/>
            <a:ext cx="4104456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9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allpaperose.com/wp-content/uploads/2013/07/Underwater-Digital-Wallpaper1-800x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0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 «Чем дышат рыбы?»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Karina\Desktop\Проект Морские обитатели\Фото к проекту Подводный мир\фото опыты\image-0-02-04-3a7f3ee12f4fde9126825c23ca73b73c974efb42536165179259efd131b940f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4355976" cy="2996952"/>
          </a:xfrm>
          <a:prstGeom prst="rect">
            <a:avLst/>
          </a:prstGeom>
          <a:noFill/>
        </p:spPr>
      </p:pic>
      <p:pic>
        <p:nvPicPr>
          <p:cNvPr id="7171" name="Picture 3" descr="C:\Users\Karina\Desktop\Проект Морские обитатели\Фото к проекту Подводный мир\фото опыты\image-0-02-04-0210acfd4dfb1f79d7cb21f198947345a9f67f7c46c422ea4337cf23f1809ad9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4355976" cy="28803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0"/>
            <a:ext cx="74252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 «Почему форма рыб напоминает капельку?»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C:\Users\Karina\Desktop\Проект Морские обитатели\Фото к проекту Подводный мир\фото опыты\image-0-02-04-60e73ff45d29b692c83a84f61ee1ecb74733f1e588066f165f93d35c048086e2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861048"/>
            <a:ext cx="4788024" cy="2996952"/>
          </a:xfrm>
          <a:prstGeom prst="rect">
            <a:avLst/>
          </a:prstGeom>
          <a:noFill/>
        </p:spPr>
      </p:pic>
      <p:pic>
        <p:nvPicPr>
          <p:cNvPr id="7174" name="Picture 6" descr="C:\Users\Karina\Desktop\Проект Морские обитатели\Фото к проекту Подводный мир\фото опыты\image-0-02-04-1cfd73cdd58646294fd56b550001a8b0c0b95f9d33d6db106c0bd51c5c666a27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980728"/>
            <a:ext cx="4788024" cy="2879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9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allpaperose.com/wp-content/uploads/2013/07/Underwater-Digital-Wallpaper1-800x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0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arina\Desktop\Проект Морские обитатели\Фото к проекту Подводный мир\фото Разв речи\IMG_20180511_153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2915816" cy="3230215"/>
          </a:xfrm>
          <a:prstGeom prst="rect">
            <a:avLst/>
          </a:prstGeom>
          <a:noFill/>
        </p:spPr>
      </p:pic>
      <p:pic>
        <p:nvPicPr>
          <p:cNvPr id="1029" name="Picture 5" descr="C:\Users\Karina\Desktop\Проект Морские обитатели\Фото к проекту Подводный мир\фото Разв речи\IMG_20180511_154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692696"/>
            <a:ext cx="3275856" cy="6165304"/>
          </a:xfrm>
          <a:prstGeom prst="rect">
            <a:avLst/>
          </a:prstGeom>
          <a:noFill/>
        </p:spPr>
      </p:pic>
      <p:pic>
        <p:nvPicPr>
          <p:cNvPr id="1030" name="Picture 6" descr="C:\Users\Karina\Desktop\Проект Морские обитатели\Фото к проекту Подводный мир\фото Разв речи\IMG_20180518_1356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056"/>
            <a:ext cx="2915815" cy="2924945"/>
          </a:xfrm>
          <a:prstGeom prst="rect">
            <a:avLst/>
          </a:prstGeom>
          <a:noFill/>
        </p:spPr>
      </p:pic>
      <p:pic>
        <p:nvPicPr>
          <p:cNvPr id="3075" name="Picture 3" descr="C:\Users\Karina\Desktop\IMG_20180518_0911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692696"/>
            <a:ext cx="2952328" cy="6165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9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allpaperose.com/wp-content/uploads/2013/07/Underwater-Digital-Wallpaper1-800x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0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 - эстетическое развитие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Karina\Desktop\Проект Морские обитатели\Фото к проекту Подводный мир\фото лепка\P5152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4427984" cy="3240360"/>
          </a:xfrm>
          <a:prstGeom prst="rect">
            <a:avLst/>
          </a:prstGeom>
          <a:noFill/>
        </p:spPr>
      </p:pic>
      <p:pic>
        <p:nvPicPr>
          <p:cNvPr id="2051" name="Picture 3" descr="C:\Users\Karina\Desktop\Проект Морские обитатели\Фото к проекту Подводный мир\фото лепка\P51525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6830" y="692696"/>
            <a:ext cx="4847170" cy="3312368"/>
          </a:xfrm>
          <a:prstGeom prst="rect">
            <a:avLst/>
          </a:prstGeom>
          <a:noFill/>
        </p:spPr>
      </p:pic>
      <p:pic>
        <p:nvPicPr>
          <p:cNvPr id="2052" name="Picture 4" descr="C:\Users\Karina\Desktop\Проект Морские обитатели\Фото к проекту Подводный мир\фото лепка\P51525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056"/>
            <a:ext cx="3203848" cy="2924945"/>
          </a:xfrm>
          <a:prstGeom prst="rect">
            <a:avLst/>
          </a:prstGeom>
          <a:noFill/>
        </p:spPr>
      </p:pic>
      <p:pic>
        <p:nvPicPr>
          <p:cNvPr id="2053" name="Picture 5" descr="C:\Users\Karina\Desktop\Проект Морские обитатели\Фото к проекту Подводный мир\фото лепка\P51525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933056"/>
            <a:ext cx="2736304" cy="2924944"/>
          </a:xfrm>
          <a:prstGeom prst="rect">
            <a:avLst/>
          </a:prstGeom>
          <a:noFill/>
        </p:spPr>
      </p:pic>
      <p:pic>
        <p:nvPicPr>
          <p:cNvPr id="2054" name="Picture 6" descr="C:\Users\Karina\Desktop\Проект Морские обитатели\Фото к проекту Подводный мир\фото лепка\P51525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933055"/>
            <a:ext cx="3275856" cy="2924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9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allpaperose.com/wp-content/uploads/2013/07/Underwater-Digital-Wallpaper1-800x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0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 - эстетическое развитие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Karina\Desktop\Проект Морские обитатели\Фото к проекту Подводный мир\фото рисование\IMG_20180518_112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4572000" cy="2808312"/>
          </a:xfrm>
          <a:prstGeom prst="rect">
            <a:avLst/>
          </a:prstGeom>
          <a:noFill/>
        </p:spPr>
      </p:pic>
      <p:pic>
        <p:nvPicPr>
          <p:cNvPr id="2052" name="Picture 4" descr="C:\Users\Karina\Desktop\Проект Морские обитатели\Фото к проекту Подводный мир\фото рисование\IMG_20180518_112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764704"/>
            <a:ext cx="4572000" cy="2808312"/>
          </a:xfrm>
          <a:prstGeom prst="rect">
            <a:avLst/>
          </a:prstGeom>
          <a:noFill/>
        </p:spPr>
      </p:pic>
      <p:pic>
        <p:nvPicPr>
          <p:cNvPr id="1026" name="Picture 2" descr="C:\Users\Karina\Desktop\Проект Морские обитатели\Фото к проекту Подводный мир\фото лепка\P51425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73016"/>
            <a:ext cx="4644008" cy="3284984"/>
          </a:xfrm>
          <a:prstGeom prst="rect">
            <a:avLst/>
          </a:prstGeom>
          <a:noFill/>
        </p:spPr>
      </p:pic>
      <p:pic>
        <p:nvPicPr>
          <p:cNvPr id="1029" name="Picture 5" descr="C:\Users\Karina\Desktop\Проект Морские обитатели\Фото к проекту Подводный мир\фото лепка\P51425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3016"/>
            <a:ext cx="4524012" cy="328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9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allpaperose.com/wp-content/uploads/2013/07/Underwater-Digital-Wallpaper1-800x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3-й этап –Заключительный. Продукт проектной деятельности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764704"/>
            <a:ext cx="7776864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Выставка детского творчества «Море и морские тайны»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Picture 2" descr="C:\Users\Karina\Desktop\IMG_20180529_112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111682"/>
            <a:ext cx="4882341" cy="2746318"/>
          </a:xfrm>
          <a:prstGeom prst="rect">
            <a:avLst/>
          </a:prstGeom>
          <a:noFill/>
        </p:spPr>
      </p:pic>
      <p:pic>
        <p:nvPicPr>
          <p:cNvPr id="1027" name="Picture 3" descr="C:\Users\Karina\Desktop\IMG_20180529_1123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6793"/>
            <a:ext cx="4572000" cy="2736304"/>
          </a:xfrm>
          <a:prstGeom prst="rect">
            <a:avLst/>
          </a:prstGeom>
          <a:noFill/>
        </p:spPr>
      </p:pic>
      <p:pic>
        <p:nvPicPr>
          <p:cNvPr id="1028" name="Picture 4" descr="C:\Users\Karina\Desktop\IMG_20180529_1123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56792"/>
            <a:ext cx="4572000" cy="2706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93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allpaperose.com/wp-content/uploads/2013/07/Underwater-Digital-Wallpaper1-800x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Вывод проекта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049283"/>
            <a:ext cx="871296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К окончанию проекта дети подготовительной группы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узнали: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что вода в природе существует в различных формах: водоемы, осадки (дождь, снег, град, роса), сосулька, туча и т.д.;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основные свойства воды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Schoolbook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жидкая, прозрачная, бесцветная, без запаха и вкуса, растворяет некоторые вещества, имеет плотность, давление;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вода в природе может переходить из одного состояния в другое (лед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Schoolbook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вода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Schoolbook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пар), существует круговорот воды в природе;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существуют причины загрязнения воды, простейшие способы ее очистки;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как животные и растения приспособились жить в воде, узнали классификацию рыб, место обитания, их строение, повадки, питание, разницу между морскими и речными обитателями.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Умеют: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самостоятельно объяснять связь фактов (используют простое причинное рассуждение потому что: в воде видны предметы, потому что вода прозрачная);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самостоятельно устанавливать простейшие причинно-следственные связи и взаимоотношения (если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Schoolbook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, 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Schoolbook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: если на улице мороз, то вода замерзает; если воду хорошо очистить, то ее можно пить);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делать простейшие опыты по словесному описанию или по образцу; по завершении опыта, делать соответствующие выводы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allpaperose.com/wp-content/uploads/2013/07/Underwater-Digital-Wallpaper1-800x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8784976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Tx/>
              <a:buChar char="-"/>
            </a:pPr>
            <a:endParaRPr lang="ru-RU" sz="3200" dirty="0" smtClean="0">
              <a:latin typeface="Franklin Gothic Heavy" pitchFamily="34" charset="0"/>
              <a:cs typeface="Aldhabi" pitchFamily="2" charset="-78"/>
            </a:endParaRPr>
          </a:p>
          <a:p>
            <a:pPr algn="ctr"/>
            <a:endParaRPr lang="ru-RU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ldhabi" pitchFamily="2" charset="-78"/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6700"/>
            <a:ext cx="7992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темы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24744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сегодняшний день охрана окружающей среды является одной из актуальной и значимой проблемой не только нашей страны, но и всего мира в целом. Одной из причин этого является отсутствие у людей экологической грамотности и культуры. Жизненно важно воспитывать у детей бережное и осознанное поведение по отношению к природе.  Проведя  беседы с детьми выявлено, что у многих слабый уровень в познаниях о водном мире нашей планеты: флоре и фауне морей и океанов. Выбор темы проекта обусловлен пониманием ее педагогом, родителями значимости этой проблемы, с одной стороны и недостаточными представлениями детей об обитателях морей, океанов. С целью показать, осознать уникальность данных природных объектов, вызвать познавательный интерес, заполнить такой значимый пробел (ведь Земля больше половины состоит из воды), и заложить основы экологически грамотного поведения и был разработан  проект «Волшебный мир морей и океанов».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455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allpaperose.com/wp-content/uploads/2013/07/Underwater-Digital-Wallpaper1-800x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188640"/>
            <a:ext cx="7344816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Диагностика знаний детей по теме проекта на заключительном этапе</a:t>
            </a:r>
            <a:endParaRPr lang="ru-RU" sz="2400" b="1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39552" y="1484784"/>
          <a:ext cx="828092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9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allpaperose.com/wp-content/uploads/2013/07/Underwater-Digital-Wallpaper1-800x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80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7200800" cy="240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270892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429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allpaperose.com/wp-content/uploads/2013/07/Underwater-Digital-Wallpaper1-800x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40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828091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ЦЕЛЬ ПРОЕКТА:</a:t>
            </a:r>
          </a:p>
          <a:p>
            <a:pPr algn="ctr"/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772816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-активизировать познавательный интерес к обитателям морских глубин; </a:t>
            </a:r>
          </a:p>
          <a:p>
            <a:pPr algn="just"/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-закрепить знания детей о разнообразии подводного мира; </a:t>
            </a:r>
          </a:p>
          <a:p>
            <a:pPr algn="just"/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-поощрять навыки поисковой деятельности; -обогащать речь детей; формировать экологическое сознание;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бережное отношение к природе;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обеспечить благоприятные условия для экологического развития у детей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5622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allpaperose.com/wp-content/uploads/2013/07/Underwater-Digital-Wallpaper1-800x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0"/>
            <a:ext cx="8352928" cy="56015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ЗАДАЧИ ПРОЕКТА:</a:t>
            </a:r>
            <a:endParaRPr lang="ru-RU" sz="3200" b="1" dirty="0" smtClean="0">
              <a:latin typeface="Franklin Gothic Heavy" pitchFamily="34" charset="0"/>
              <a:cs typeface="Aldhabi" pitchFamily="2" charset="-78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• расширять представления детей об обитателях морских глубин, формировать умение     размышлять;</a:t>
            </a:r>
          </a:p>
          <a:p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• формировать экологическую грамотность через ознакомление с обитателями морей и океанов,</a:t>
            </a:r>
            <a:b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• активизировать познавательный интерес к обитателям морских глубин, </a:t>
            </a:r>
            <a:b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• закрепить знания о разнообразии подводного мира,</a:t>
            </a:r>
            <a:b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• обогащать речь детей,</a:t>
            </a:r>
          </a:p>
          <a:p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• дать представления о взаимосвязи деятельности человека и окружающей среды</a:t>
            </a:r>
            <a:b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• формировать бережное отношение к природе</a:t>
            </a:r>
          </a:p>
          <a:p>
            <a:endParaRPr lang="ru-RU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  <a:p>
            <a:pPr algn="ctr"/>
            <a:endParaRPr lang="ru-RU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ldhabi" pitchFamily="2" charset="-78"/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95536" y="3111392"/>
            <a:ext cx="842493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Развивающие: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-развивать познавательный интерес и исследовательские навыки (умение сравнивать,       анализировать, делать выводы).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азвивать первоначальные навыки экологически грамотного поведения в природе 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-развивать эстетическое восприятие окружающего мира, способность видеть красивое;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способность вслушиваться в звуки природы;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познавательный интерес, творческие способности;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23528" y="5024927"/>
            <a:ext cx="882047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-воспитывать желание охранять окружающую среду 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- воспитывать желание беречь природу, принимать участие в её охране и защите, соблюдать правила поведения на воде.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45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allpaperose.com/wp-content/uploads/2013/07/Underwater-Digital-Wallpaper1-800x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9116"/>
            <a:ext cx="916915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298" y="620688"/>
            <a:ext cx="8784557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ВИД ПРОЕКТА:</a:t>
            </a:r>
          </a:p>
          <a:p>
            <a:pPr algn="ctr"/>
            <a:r>
              <a:rPr lang="ru-RU" sz="5400" dirty="0">
                <a:solidFill>
                  <a:schemeClr val="bg1">
                    <a:lumMod val="95000"/>
                  </a:schemeClr>
                </a:solidFill>
              </a:rPr>
              <a:t>познавательно - </a:t>
            </a:r>
            <a:r>
              <a:rPr lang="ru-RU" sz="5400" dirty="0" smtClean="0">
                <a:solidFill>
                  <a:schemeClr val="bg1">
                    <a:lumMod val="95000"/>
                  </a:schemeClr>
                </a:solidFill>
              </a:rPr>
              <a:t>исследовательский.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СРОК РЕАЛИЗАЦИИ:</a:t>
            </a:r>
          </a:p>
          <a:p>
            <a:pPr algn="ctr"/>
            <a:r>
              <a:rPr lang="ru-RU" sz="5400" dirty="0" smtClean="0">
                <a:solidFill>
                  <a:schemeClr val="bg1">
                    <a:lumMod val="95000"/>
                  </a:schemeClr>
                </a:solidFill>
              </a:rPr>
              <a:t>краткосрочный.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СОСТАВ УЧАСТНИКОВ:</a:t>
            </a:r>
          </a:p>
          <a:p>
            <a:pPr algn="ctr"/>
            <a:r>
              <a:rPr lang="ru-RU" sz="5400" dirty="0">
                <a:solidFill>
                  <a:schemeClr val="bg1">
                    <a:lumMod val="95000"/>
                  </a:schemeClr>
                </a:solidFill>
              </a:rPr>
              <a:t>групповой.</a:t>
            </a:r>
            <a:endParaRPr lang="ru-RU" sz="5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95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allpaperose.com/wp-content/uploads/2013/07/Underwater-Digital-Wallpaper1-800x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8784976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Tx/>
              <a:buChar char="-"/>
            </a:pPr>
            <a:endParaRPr lang="ru-RU" sz="3200" dirty="0" smtClean="0">
              <a:latin typeface="Franklin Gothic Heavy" pitchFamily="34" charset="0"/>
              <a:cs typeface="Aldhabi" pitchFamily="2" charset="-78"/>
            </a:endParaRPr>
          </a:p>
          <a:p>
            <a:pPr algn="ctr"/>
            <a:endParaRPr lang="ru-RU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ldhabi" pitchFamily="2" charset="-78"/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0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1-ый этап -Подготовительный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7544" y="-25061"/>
            <a:ext cx="7632848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bg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 темы проекта и формы для его защиты;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-подбор материалов для реализации проекта: иллюстраций, оборудования для занятий, игр и бесед с детьми; подбор дидактических, подвижных, словесных игр;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-работа с методическим материалом, литературой по данной теме;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–разработка конспектов образовательной деятельности;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-беседы с родителями, анкетирование;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-мониторинг детей  на начальном (конечном) этапе проекта.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45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allpaperose.com/wp-content/uploads/2013/07/Underwater-Digital-Wallpaper1-800x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8784976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Tx/>
              <a:buChar char="-"/>
            </a:pPr>
            <a:endParaRPr lang="ru-RU" sz="3200" dirty="0" smtClean="0">
              <a:latin typeface="Franklin Gothic Heavy" pitchFamily="34" charset="0"/>
              <a:cs typeface="Aldhabi" pitchFamily="2" charset="-78"/>
            </a:endParaRPr>
          </a:p>
          <a:p>
            <a:pPr algn="ctr"/>
            <a:endParaRPr lang="ru-RU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ldhabi" pitchFamily="2" charset="-78"/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0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2-ой этап -Основной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9552" y="2876932"/>
            <a:ext cx="7632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980728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-взаимодействие с родителями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-консультации для родителей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-наблюдения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-беседы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-НОД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-Д/И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-С/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игры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-экспериментальная деятельность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-загадки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-П/и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-Пальчиковая гимнастика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Физминутки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45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allpaperose.com/wp-content/uploads/2013/07/Underwater-Digital-Wallpaper1-800x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8784976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Tx/>
              <a:buChar char="-"/>
            </a:pPr>
            <a:endParaRPr lang="ru-RU" sz="3200" dirty="0" smtClean="0">
              <a:latin typeface="Franklin Gothic Heavy" pitchFamily="34" charset="0"/>
              <a:cs typeface="Aldhabi" pitchFamily="2" charset="-78"/>
            </a:endParaRPr>
          </a:p>
          <a:p>
            <a:pPr algn="ctr"/>
            <a:endParaRPr lang="ru-RU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ldhabi" pitchFamily="2" charset="-78"/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0"/>
            <a:ext cx="684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3-ий этап –Заключительный</a:t>
            </a: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9552" y="2876932"/>
            <a:ext cx="7632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89663"/>
            <a:ext cx="770485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ыставк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детского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творчества «Море и морские обитатели»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-презентация  проекта «Волшебный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мир морей и океанов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-итоговая диагностика знаний детей по теме проекта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-подведение итогов проекта, педсовет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45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allpaperose.com/wp-content/uploads/2013/07/Underwater-Digital-Wallpaper1-800x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реализации проекта: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1204774"/>
            <a:ext cx="82089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дети владеют понятиями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«морские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животные»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«рыбы»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«моллюски»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имеют простейшие представления о некоторых особенностях строения тела в связи 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их жизнью в воде, способах их передвижения (плавает, ползает,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способах маскировки, об уникальности каждого вида;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знать о взаимосвязи с другими обитателями;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иметь представление о взаимосвязи деятельности человека и окружающей среды;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сформировать первоначальные навыки экологически грамотного поведения в природе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1269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697</Words>
  <Application>Microsoft Office PowerPoint</Application>
  <PresentationFormat>Экран (4:3)</PresentationFormat>
  <Paragraphs>123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Золушка</dc:creator>
  <cp:lastModifiedBy>Karina</cp:lastModifiedBy>
  <cp:revision>61</cp:revision>
  <dcterms:created xsi:type="dcterms:W3CDTF">2016-02-07T16:19:57Z</dcterms:created>
  <dcterms:modified xsi:type="dcterms:W3CDTF">2018-05-29T12:41:41Z</dcterms:modified>
</cp:coreProperties>
</file>